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7" r:id="rId2"/>
    <p:sldId id="258" r:id="rId3"/>
    <p:sldId id="28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91" r:id="rId25"/>
    <p:sldId id="279" r:id="rId26"/>
    <p:sldId id="280" r:id="rId27"/>
    <p:sldId id="281" r:id="rId28"/>
    <p:sldId id="282" r:id="rId29"/>
    <p:sldId id="283" r:id="rId30"/>
    <p:sldId id="285" r:id="rId31"/>
    <p:sldId id="284" r:id="rId32"/>
    <p:sldId id="292" r:id="rId33"/>
    <p:sldId id="293" r:id="rId34"/>
    <p:sldId id="286" r:id="rId35"/>
    <p:sldId id="287" r:id="rId36"/>
    <p:sldId id="29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63457-92EF-4A1D-8AA7-3BD55697A246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6DD26-4D5E-4D47-BFFC-3C4B0BDAF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8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4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1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4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3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4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eneral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9281"/>
            <a:ext cx="9144000" cy="878742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Energy-Efficient Neuromorphic Computing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fld id="{8E7B0F21-D4CD-49F4-A017-610E9F53B95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9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4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2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9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untal@iiserb.ac.in" TargetMode="External"/><Relationship Id="rId2" Type="http://schemas.openxmlformats.org/officeDocument/2006/relationships/hyperlink" Target="mailto:khritish17@iiserb.ac.in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12" Type="http://schemas.openxmlformats.org/officeDocument/2006/relationships/image" Target="../media/image20.png"/><Relationship Id="rId2" Type="http://schemas.openxmlformats.org/officeDocument/2006/relationships/image" Target="../media/image9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90.png"/><Relationship Id="rId26" Type="http://schemas.openxmlformats.org/officeDocument/2006/relationships/image" Target="../media/image52.png"/><Relationship Id="rId21" Type="http://schemas.openxmlformats.org/officeDocument/2006/relationships/image" Target="../media/image47.png"/><Relationship Id="rId17" Type="http://schemas.openxmlformats.org/officeDocument/2006/relationships/image" Target="../media/image180.png"/><Relationship Id="rId25" Type="http://schemas.openxmlformats.org/officeDocument/2006/relationships/image" Target="../media/image51.svg"/><Relationship Id="rId16" Type="http://schemas.openxmlformats.org/officeDocument/2006/relationships/image" Target="../media/image170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0.png"/><Relationship Id="rId24" Type="http://schemas.openxmlformats.org/officeDocument/2006/relationships/image" Target="../media/image50.pn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19" Type="http://schemas.openxmlformats.org/officeDocument/2006/relationships/image" Target="../media/image45.png"/><Relationship Id="rId10" Type="http://schemas.openxmlformats.org/officeDocument/2006/relationships/image" Target="../media/image11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jpg"/><Relationship Id="rId5" Type="http://schemas.openxmlformats.org/officeDocument/2006/relationships/image" Target="../media/image60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7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6787-62E7-4BCF-B7B9-2CAE5C74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Energy-Efficient Neuromorphic Computing 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773BB-C55D-43A6-82F9-8C7113FB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6C28D-C7CE-4EB8-BF6F-C3D8DE665BB0}"/>
              </a:ext>
            </a:extLst>
          </p:cNvPr>
          <p:cNvSpPr txBox="1"/>
          <p:nvPr/>
        </p:nvSpPr>
        <p:spPr>
          <a:xfrm>
            <a:off x="444011" y="905608"/>
            <a:ext cx="8255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+mj-lt"/>
              </a:rPr>
              <a:t>MS Project: Mid-Term Presentation</a:t>
            </a:r>
            <a:endParaRPr lang="en-IN" sz="36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9F318-2CD7-41D1-9321-14AE34F524D2}"/>
              </a:ext>
            </a:extLst>
          </p:cNvPr>
          <p:cNvSpPr txBox="1"/>
          <p:nvPr/>
        </p:nvSpPr>
        <p:spPr>
          <a:xfrm>
            <a:off x="0" y="2448104"/>
            <a:ext cx="9144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/>
              <a:t>Khritish</a:t>
            </a:r>
            <a:r>
              <a:rPr lang="en-US" sz="2600" dirty="0"/>
              <a:t> Kumar Behera </a:t>
            </a:r>
          </a:p>
          <a:p>
            <a:pPr algn="ctr"/>
            <a:r>
              <a:rPr lang="en-US" sz="2600" dirty="0"/>
              <a:t>Roll: 17125, Email: </a:t>
            </a:r>
            <a:r>
              <a:rPr lang="en-US" sz="2600" dirty="0">
                <a:hlinkClick r:id="rId2"/>
              </a:rPr>
              <a:t>khritish17@iiserb.ac.in</a:t>
            </a:r>
            <a:endParaRPr lang="en-US" sz="2600" dirty="0"/>
          </a:p>
          <a:p>
            <a:pPr algn="ctr"/>
            <a:r>
              <a:rPr lang="en-US" sz="2600" dirty="0"/>
              <a:t>Electrical Engineering and Computer Science [EECS] Dept. </a:t>
            </a:r>
          </a:p>
          <a:p>
            <a:pPr algn="ctr"/>
            <a:r>
              <a:rPr lang="en-US" sz="2600" dirty="0"/>
              <a:t>Indian Institute of Science Education and Research [IISER] Bhopal</a:t>
            </a:r>
          </a:p>
          <a:p>
            <a:pPr algn="ctr"/>
            <a:endParaRPr lang="en-US" sz="2600" dirty="0"/>
          </a:p>
          <a:p>
            <a:pPr algn="ctr"/>
            <a:r>
              <a:rPr lang="en-US" sz="2600" b="1" dirty="0"/>
              <a:t>Advisor:</a:t>
            </a:r>
            <a:r>
              <a:rPr lang="en-US" sz="2600" dirty="0"/>
              <a:t> Dr. Kuntal Roy, Email: </a:t>
            </a:r>
            <a:r>
              <a:rPr lang="en-US" sz="2600" dirty="0">
                <a:hlinkClick r:id="rId3"/>
              </a:rPr>
              <a:t>kuntal@iiserb.ac.in</a:t>
            </a: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845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B8ED-F74F-4459-B6A2-688A29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32F70-0A58-4DA2-A09B-14995FA4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8582A-8CAF-43DD-B9A9-21FB6971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BF3A1-67F7-48D6-9E20-A4AE7404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2A1753-878D-4621-B027-1C229ECD8EE1}"/>
              </a:ext>
            </a:extLst>
          </p:cNvPr>
          <p:cNvSpPr txBox="1"/>
          <p:nvPr/>
        </p:nvSpPr>
        <p:spPr>
          <a:xfrm>
            <a:off x="2079381" y="808893"/>
            <a:ext cx="4985238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Non-Linearity of Activation Function is the super-power of Artificial Neural Network </a:t>
            </a:r>
            <a:endParaRPr lang="en-IN" sz="2000" b="1" dirty="0"/>
          </a:p>
        </p:txBody>
      </p:sp>
      <p:cxnSp>
        <p:nvCxnSpPr>
          <p:cNvPr id="17" name="Google Shape;487;p28">
            <a:extLst>
              <a:ext uri="{FF2B5EF4-FFF2-40B4-BE49-F238E27FC236}">
                <a16:creationId xmlns:a16="http://schemas.microsoft.com/office/drawing/2014/main" id="{5F89BEF6-AB39-4379-BAB9-B25AE8E4BA2C}"/>
              </a:ext>
            </a:extLst>
          </p:cNvPr>
          <p:cNvCxnSpPr/>
          <p:nvPr/>
        </p:nvCxnSpPr>
        <p:spPr>
          <a:xfrm rot="10800000" flipH="1">
            <a:off x="861961" y="1903230"/>
            <a:ext cx="1200" cy="293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488;p28">
            <a:extLst>
              <a:ext uri="{FF2B5EF4-FFF2-40B4-BE49-F238E27FC236}">
                <a16:creationId xmlns:a16="http://schemas.microsoft.com/office/drawing/2014/main" id="{C71E0633-0F44-42D9-B5B7-5ABE88453296}"/>
              </a:ext>
            </a:extLst>
          </p:cNvPr>
          <p:cNvCxnSpPr>
            <a:cxnSpLocks/>
          </p:cNvCxnSpPr>
          <p:nvPr/>
        </p:nvCxnSpPr>
        <p:spPr>
          <a:xfrm flipV="1">
            <a:off x="699491" y="4655127"/>
            <a:ext cx="3153355" cy="557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Google Shape;489;p28">
            <a:extLst>
              <a:ext uri="{FF2B5EF4-FFF2-40B4-BE49-F238E27FC236}">
                <a16:creationId xmlns:a16="http://schemas.microsoft.com/office/drawing/2014/main" id="{9D95CC9E-AC40-468C-8317-C6A1A3A7ECD8}"/>
              </a:ext>
            </a:extLst>
          </p:cNvPr>
          <p:cNvSpPr/>
          <p:nvPr/>
        </p:nvSpPr>
        <p:spPr>
          <a:xfrm>
            <a:off x="1174625" y="2664079"/>
            <a:ext cx="324900" cy="321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90;p28">
            <a:extLst>
              <a:ext uri="{FF2B5EF4-FFF2-40B4-BE49-F238E27FC236}">
                <a16:creationId xmlns:a16="http://schemas.microsoft.com/office/drawing/2014/main" id="{1B34314D-7AC7-4391-8D60-7504C5B0A87B}"/>
              </a:ext>
            </a:extLst>
          </p:cNvPr>
          <p:cNvSpPr/>
          <p:nvPr/>
        </p:nvSpPr>
        <p:spPr>
          <a:xfrm>
            <a:off x="1296477" y="3190376"/>
            <a:ext cx="324900" cy="321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91;p28">
            <a:extLst>
              <a:ext uri="{FF2B5EF4-FFF2-40B4-BE49-F238E27FC236}">
                <a16:creationId xmlns:a16="http://schemas.microsoft.com/office/drawing/2014/main" id="{4C6F2E34-4E43-4DA2-B667-C838095F3CAC}"/>
              </a:ext>
            </a:extLst>
          </p:cNvPr>
          <p:cNvSpPr/>
          <p:nvPr/>
        </p:nvSpPr>
        <p:spPr>
          <a:xfrm>
            <a:off x="2365963" y="3190376"/>
            <a:ext cx="324900" cy="321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92;p28">
            <a:extLst>
              <a:ext uri="{FF2B5EF4-FFF2-40B4-BE49-F238E27FC236}">
                <a16:creationId xmlns:a16="http://schemas.microsoft.com/office/drawing/2014/main" id="{6476FB1A-64BD-4454-BED5-FEABCA41C362}"/>
              </a:ext>
            </a:extLst>
          </p:cNvPr>
          <p:cNvSpPr/>
          <p:nvPr/>
        </p:nvSpPr>
        <p:spPr>
          <a:xfrm>
            <a:off x="1829889" y="3616296"/>
            <a:ext cx="324900" cy="3219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493;p28">
            <a:extLst>
              <a:ext uri="{FF2B5EF4-FFF2-40B4-BE49-F238E27FC236}">
                <a16:creationId xmlns:a16="http://schemas.microsoft.com/office/drawing/2014/main" id="{FF877F63-CBE8-49DC-948D-34ADE58B89A7}"/>
              </a:ext>
            </a:extLst>
          </p:cNvPr>
          <p:cNvCxnSpPr/>
          <p:nvPr/>
        </p:nvCxnSpPr>
        <p:spPr>
          <a:xfrm rot="10800000" flipH="1">
            <a:off x="985104" y="2418027"/>
            <a:ext cx="1963200" cy="182790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494;p28">
            <a:extLst>
              <a:ext uri="{FF2B5EF4-FFF2-40B4-BE49-F238E27FC236}">
                <a16:creationId xmlns:a16="http://schemas.microsoft.com/office/drawing/2014/main" id="{F124CF75-1444-4AF3-846E-DEE4D3EBE0FE}"/>
              </a:ext>
            </a:extLst>
          </p:cNvPr>
          <p:cNvCxnSpPr>
            <a:cxnSpLocks/>
          </p:cNvCxnSpPr>
          <p:nvPr/>
        </p:nvCxnSpPr>
        <p:spPr>
          <a:xfrm flipV="1">
            <a:off x="5310898" y="1907931"/>
            <a:ext cx="0" cy="29316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495;p28">
            <a:extLst>
              <a:ext uri="{FF2B5EF4-FFF2-40B4-BE49-F238E27FC236}">
                <a16:creationId xmlns:a16="http://schemas.microsoft.com/office/drawing/2014/main" id="{5A518158-31ED-4AE5-A356-0C7A3C4DF236}"/>
              </a:ext>
            </a:extLst>
          </p:cNvPr>
          <p:cNvCxnSpPr>
            <a:cxnSpLocks/>
          </p:cNvCxnSpPr>
          <p:nvPr/>
        </p:nvCxnSpPr>
        <p:spPr>
          <a:xfrm flipV="1">
            <a:off x="5209654" y="4633491"/>
            <a:ext cx="3072386" cy="3454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496;p28">
            <a:extLst>
              <a:ext uri="{FF2B5EF4-FFF2-40B4-BE49-F238E27FC236}">
                <a16:creationId xmlns:a16="http://schemas.microsoft.com/office/drawing/2014/main" id="{DB851532-3400-41AC-8E41-123C7EFC179B}"/>
              </a:ext>
            </a:extLst>
          </p:cNvPr>
          <p:cNvSpPr/>
          <p:nvPr/>
        </p:nvSpPr>
        <p:spPr>
          <a:xfrm>
            <a:off x="6938573" y="2659553"/>
            <a:ext cx="324900" cy="3348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97;p28">
            <a:extLst>
              <a:ext uri="{FF2B5EF4-FFF2-40B4-BE49-F238E27FC236}">
                <a16:creationId xmlns:a16="http://schemas.microsoft.com/office/drawing/2014/main" id="{160AB275-F8A1-4A69-B8D0-09845CA8CD06}"/>
              </a:ext>
            </a:extLst>
          </p:cNvPr>
          <p:cNvSpPr/>
          <p:nvPr/>
        </p:nvSpPr>
        <p:spPr>
          <a:xfrm>
            <a:off x="5745429" y="3663795"/>
            <a:ext cx="324900" cy="3348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98;p28">
            <a:extLst>
              <a:ext uri="{FF2B5EF4-FFF2-40B4-BE49-F238E27FC236}">
                <a16:creationId xmlns:a16="http://schemas.microsoft.com/office/drawing/2014/main" id="{FCFC8175-BD64-4522-8B99-1DD590612AFE}"/>
              </a:ext>
            </a:extLst>
          </p:cNvPr>
          <p:cNvSpPr/>
          <p:nvPr/>
        </p:nvSpPr>
        <p:spPr>
          <a:xfrm>
            <a:off x="5745429" y="2717949"/>
            <a:ext cx="324900" cy="334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99;p28">
            <a:extLst>
              <a:ext uri="{FF2B5EF4-FFF2-40B4-BE49-F238E27FC236}">
                <a16:creationId xmlns:a16="http://schemas.microsoft.com/office/drawing/2014/main" id="{14D2D55E-37EB-440E-A1D4-A6533D9D8197}"/>
              </a:ext>
            </a:extLst>
          </p:cNvPr>
          <p:cNvSpPr/>
          <p:nvPr/>
        </p:nvSpPr>
        <p:spPr>
          <a:xfrm>
            <a:off x="6938573" y="3663795"/>
            <a:ext cx="324900" cy="334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00;p28">
            <a:extLst>
              <a:ext uri="{FF2B5EF4-FFF2-40B4-BE49-F238E27FC236}">
                <a16:creationId xmlns:a16="http://schemas.microsoft.com/office/drawing/2014/main" id="{759FDD4D-858E-4339-A194-333DE060853E}"/>
              </a:ext>
            </a:extLst>
          </p:cNvPr>
          <p:cNvSpPr/>
          <p:nvPr/>
        </p:nvSpPr>
        <p:spPr>
          <a:xfrm>
            <a:off x="5438584" y="2311054"/>
            <a:ext cx="2217483" cy="2134957"/>
          </a:xfrm>
          <a:custGeom>
            <a:avLst/>
            <a:gdLst/>
            <a:ahLst/>
            <a:cxnLst/>
            <a:rect l="l" t="t" r="r" b="b"/>
            <a:pathLst>
              <a:path w="79104" h="76977" extrusionOk="0">
                <a:moveTo>
                  <a:pt x="20" y="30563"/>
                </a:moveTo>
                <a:cubicBezTo>
                  <a:pt x="503" y="32736"/>
                  <a:pt x="-1026" y="42396"/>
                  <a:pt x="2918" y="43603"/>
                </a:cubicBezTo>
                <a:cubicBezTo>
                  <a:pt x="6862" y="44810"/>
                  <a:pt x="15394" y="44569"/>
                  <a:pt x="23685" y="37807"/>
                </a:cubicBezTo>
                <a:cubicBezTo>
                  <a:pt x="31976" y="31046"/>
                  <a:pt x="44453" y="8588"/>
                  <a:pt x="52663" y="3034"/>
                </a:cubicBezTo>
                <a:cubicBezTo>
                  <a:pt x="60873" y="-2520"/>
                  <a:pt x="69083" y="861"/>
                  <a:pt x="72947" y="4483"/>
                </a:cubicBezTo>
                <a:cubicBezTo>
                  <a:pt x="76811" y="8105"/>
                  <a:pt x="82848" y="16235"/>
                  <a:pt x="75845" y="24767"/>
                </a:cubicBezTo>
                <a:cubicBezTo>
                  <a:pt x="68842" y="33299"/>
                  <a:pt x="39300" y="47306"/>
                  <a:pt x="30929" y="55677"/>
                </a:cubicBezTo>
                <a:cubicBezTo>
                  <a:pt x="22558" y="64048"/>
                  <a:pt x="21431" y="71534"/>
                  <a:pt x="25617" y="74995"/>
                </a:cubicBezTo>
                <a:cubicBezTo>
                  <a:pt x="29803" y="78456"/>
                  <a:pt x="50972" y="76203"/>
                  <a:pt x="56043" y="76444"/>
                </a:cubicBez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7233A1-4C7A-445B-8D81-998C42603878}"/>
              </a:ext>
            </a:extLst>
          </p:cNvPr>
          <p:cNvSpPr txBox="1"/>
          <p:nvPr/>
        </p:nvSpPr>
        <p:spPr>
          <a:xfrm>
            <a:off x="699491" y="5037992"/>
            <a:ext cx="308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Yellow circle and the red square are linearly classifiable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69DF55-483D-41C5-B59B-964E05C6FF5C}"/>
              </a:ext>
            </a:extLst>
          </p:cNvPr>
          <p:cNvSpPr txBox="1"/>
          <p:nvPr/>
        </p:nvSpPr>
        <p:spPr>
          <a:xfrm>
            <a:off x="5105629" y="5057057"/>
            <a:ext cx="3665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The Yellow circle and the red square are not linearly classifiable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612658-1B44-4A5E-BD48-5F7A6487C156}"/>
              </a:ext>
            </a:extLst>
          </p:cNvPr>
          <p:cNvSpPr txBox="1"/>
          <p:nvPr/>
        </p:nvSpPr>
        <p:spPr>
          <a:xfrm>
            <a:off x="3104514" y="4586048"/>
            <a:ext cx="84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C3FC8A-2C2B-43BB-BBF2-DA180794945D}"/>
              </a:ext>
            </a:extLst>
          </p:cNvPr>
          <p:cNvSpPr txBox="1"/>
          <p:nvPr/>
        </p:nvSpPr>
        <p:spPr>
          <a:xfrm>
            <a:off x="7541627" y="4579012"/>
            <a:ext cx="84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826EEB-9778-4FD9-8FBD-96AF9BE1CFCD}"/>
              </a:ext>
            </a:extLst>
          </p:cNvPr>
          <p:cNvSpPr txBox="1"/>
          <p:nvPr/>
        </p:nvSpPr>
        <p:spPr>
          <a:xfrm rot="16200000">
            <a:off x="247978" y="2117277"/>
            <a:ext cx="97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4AB852-43ED-4199-84E7-5C064AC77C31}"/>
              </a:ext>
            </a:extLst>
          </p:cNvPr>
          <p:cNvSpPr txBox="1"/>
          <p:nvPr/>
        </p:nvSpPr>
        <p:spPr>
          <a:xfrm rot="16200000">
            <a:off x="4721037" y="2147750"/>
            <a:ext cx="97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333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27FE-00A4-45A7-A96F-E687415E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13464-912F-427B-B4A1-B1E284BF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03196-BEAD-45B4-9F24-68F0BB1A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0F6DC-AD27-4F24-A93E-EB891456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6" name="Google Shape;511;p29">
            <a:extLst>
              <a:ext uri="{FF2B5EF4-FFF2-40B4-BE49-F238E27FC236}">
                <a16:creationId xmlns:a16="http://schemas.microsoft.com/office/drawing/2014/main" id="{C9A7F0A4-F6E8-4097-B974-8F60AF0727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649" t="4783" r="7590" b="3772"/>
          <a:stretch/>
        </p:blipFill>
        <p:spPr>
          <a:xfrm>
            <a:off x="386860" y="724455"/>
            <a:ext cx="3341077" cy="27033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43C711-6F0A-48D8-A0FE-F8749D125EE1}"/>
                  </a:ext>
                </a:extLst>
              </p:cNvPr>
              <p:cNvSpPr txBox="1"/>
              <p:nvPr/>
            </p:nvSpPr>
            <p:spPr>
              <a:xfrm>
                <a:off x="902498" y="3430172"/>
                <a:ext cx="2368240" cy="52501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43C711-6F0A-48D8-A0FE-F8749D125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98" y="3430172"/>
                <a:ext cx="2368240" cy="525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512;p29">
            <a:extLst>
              <a:ext uri="{FF2B5EF4-FFF2-40B4-BE49-F238E27FC236}">
                <a16:creationId xmlns:a16="http://schemas.microsoft.com/office/drawing/2014/main" id="{E5396514-9171-4364-8314-690D767610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264" t="4558" r="8468" b="5529"/>
          <a:stretch/>
        </p:blipFill>
        <p:spPr>
          <a:xfrm>
            <a:off x="4229450" y="724455"/>
            <a:ext cx="4376626" cy="238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13;p29">
            <a:extLst>
              <a:ext uri="{FF2B5EF4-FFF2-40B4-BE49-F238E27FC236}">
                <a16:creationId xmlns:a16="http://schemas.microsoft.com/office/drawing/2014/main" id="{B83528F3-E957-4300-9DA1-A9BD1BCCB9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420" t="3811" r="7522" b="6510"/>
          <a:stretch/>
        </p:blipFill>
        <p:spPr>
          <a:xfrm>
            <a:off x="4229450" y="4177600"/>
            <a:ext cx="4376626" cy="23856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986DB-9A29-432E-88F8-23B7EE2315CE}"/>
                  </a:ext>
                </a:extLst>
              </p:cNvPr>
              <p:cNvSpPr txBox="1"/>
              <p:nvPr/>
            </p:nvSpPr>
            <p:spPr>
              <a:xfrm>
                <a:off x="5319167" y="3430172"/>
                <a:ext cx="2368240" cy="55399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986DB-9A29-432E-88F8-23B7EE231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167" y="3430172"/>
                <a:ext cx="2368240" cy="553998"/>
              </a:xfrm>
              <a:prstGeom prst="rect">
                <a:avLst/>
              </a:prstGeom>
              <a:blipFill>
                <a:blip r:embed="rId6"/>
                <a:stretch>
                  <a:fillRect l="-4124" t="-2198" r="-3093" b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EA7721-7E9F-40E5-A3B9-6C4FCFBF2FCB}"/>
                  </a:ext>
                </a:extLst>
              </p:cNvPr>
              <p:cNvSpPr txBox="1"/>
              <p:nvPr/>
            </p:nvSpPr>
            <p:spPr>
              <a:xfrm>
                <a:off x="1774842" y="5886483"/>
                <a:ext cx="2454608" cy="55399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EA7721-7E9F-40E5-A3B9-6C4FCFBF2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42" y="5886483"/>
                <a:ext cx="2454608" cy="553998"/>
              </a:xfrm>
              <a:prstGeom prst="rect">
                <a:avLst/>
              </a:prstGeom>
              <a:blipFill>
                <a:blip r:embed="rId7"/>
                <a:stretch>
                  <a:fillRect l="-2233" t="-2198" r="-2481" b="-32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519;p29">
            <a:extLst>
              <a:ext uri="{FF2B5EF4-FFF2-40B4-BE49-F238E27FC236}">
                <a16:creationId xmlns:a16="http://schemas.microsoft.com/office/drawing/2014/main" id="{0C8F2C0F-0730-42F1-B79A-0E269F187B82}"/>
              </a:ext>
            </a:extLst>
          </p:cNvPr>
          <p:cNvSpPr txBox="1"/>
          <p:nvPr/>
        </p:nvSpPr>
        <p:spPr>
          <a:xfrm>
            <a:off x="537924" y="5416128"/>
            <a:ext cx="3792022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Rectilinear Unit Function (</a:t>
            </a:r>
            <a:r>
              <a:rPr lang="en-US" sz="2100" dirty="0" err="1"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1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29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4715-E787-4833-A1A0-593D0052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Simple ANN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89E65-295B-440F-90BA-4E641D3C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BCBC7-48FB-4759-8BC3-6BFAC11C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78063-0718-48D5-9241-7CF5464B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88A22-0803-43A9-9EE4-0D6C67D8C7AD}"/>
              </a:ext>
            </a:extLst>
          </p:cNvPr>
          <p:cNvSpPr/>
          <p:nvPr/>
        </p:nvSpPr>
        <p:spPr>
          <a:xfrm>
            <a:off x="2133601" y="176013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A267F4-51C1-4D0F-B06A-3A4113A8C59F}"/>
              </a:ext>
            </a:extLst>
          </p:cNvPr>
          <p:cNvSpPr/>
          <p:nvPr/>
        </p:nvSpPr>
        <p:spPr>
          <a:xfrm>
            <a:off x="3903785" y="776407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2BC6D9-8A9B-4F90-B4A5-F770462AD4CD}"/>
              </a:ext>
            </a:extLst>
          </p:cNvPr>
          <p:cNvSpPr/>
          <p:nvPr/>
        </p:nvSpPr>
        <p:spPr>
          <a:xfrm>
            <a:off x="3903785" y="250206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B6626C-A488-4C05-B430-B4CB73F84050}"/>
              </a:ext>
            </a:extLst>
          </p:cNvPr>
          <p:cNvSpPr/>
          <p:nvPr/>
        </p:nvSpPr>
        <p:spPr>
          <a:xfrm>
            <a:off x="5788271" y="1097326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EA50BD-9369-40E1-9F2A-6F9E42108251}"/>
              </a:ext>
            </a:extLst>
          </p:cNvPr>
          <p:cNvSpPr/>
          <p:nvPr/>
        </p:nvSpPr>
        <p:spPr>
          <a:xfrm>
            <a:off x="5788270" y="2215508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127D5C-BDB7-4E7A-B377-8D240534FEB3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703958" y="1097326"/>
            <a:ext cx="1199827" cy="7568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C309C-EBA3-4637-AA11-58E2FFA85250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2703958" y="2307982"/>
            <a:ext cx="1199827" cy="5149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66E93-B948-4C94-8276-5F1265EE4AC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572000" y="1097326"/>
            <a:ext cx="1216271" cy="320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1418B-AB6D-4316-9FB6-85D18242480C}"/>
              </a:ext>
            </a:extLst>
          </p:cNvPr>
          <p:cNvCxnSpPr>
            <a:cxnSpLocks/>
            <a:stCxn id="7" idx="5"/>
            <a:endCxn id="10" idx="2"/>
          </p:cNvCxnSpPr>
          <p:nvPr/>
        </p:nvCxnSpPr>
        <p:spPr>
          <a:xfrm>
            <a:off x="4474142" y="1324250"/>
            <a:ext cx="1314128" cy="12121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42F305-CB06-44C8-86AD-4C02A5CE5C93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4474142" y="1418245"/>
            <a:ext cx="1314129" cy="11778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3BEEEA-1648-445B-8F76-CC2F4500735E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72000" y="2536427"/>
            <a:ext cx="1216270" cy="2865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AE5DB-2F95-4F1F-BB1E-D4AD0565E00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456486" y="1418245"/>
            <a:ext cx="70631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11897B-ECAD-48BD-B036-C56811A8872B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6456485" y="2536427"/>
            <a:ext cx="70631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A6F1E5-7124-4538-AF04-CCFC2D0E596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263163" y="2081058"/>
            <a:ext cx="87043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0AF8D85-91BC-4ECD-97B1-30FEB7EB5737}"/>
              </a:ext>
            </a:extLst>
          </p:cNvPr>
          <p:cNvSpPr txBox="1"/>
          <p:nvPr/>
        </p:nvSpPr>
        <p:spPr>
          <a:xfrm>
            <a:off x="169985" y="3409070"/>
            <a:ext cx="3774829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800" i="0" u="none" strike="noStrike" cap="none" dirty="0">
                <a:latin typeface="Calibri"/>
                <a:ea typeface="Calibri"/>
                <a:cs typeface="Calibri"/>
                <a:sym typeface="Calibri"/>
              </a:rPr>
              <a:t>An Artificial Neural Network is a system of connected artificial neurons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0B1A72-F351-4630-8357-7860C1DC30BD}"/>
              </a:ext>
            </a:extLst>
          </p:cNvPr>
          <p:cNvSpPr txBox="1"/>
          <p:nvPr/>
        </p:nvSpPr>
        <p:spPr>
          <a:xfrm>
            <a:off x="169985" y="4352192"/>
            <a:ext cx="8804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of each neuron of one layer is connected to the all of the neurons in the next  layer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no self loops, no feedback loops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one edge emerging out of a neuron, does not mean that there are multiple output of the neuron 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554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4715-E787-4833-A1A0-593D0052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Simple ANN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89E65-295B-440F-90BA-4E641D3C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BCBC7-48FB-4759-8BC3-6BFAC11C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78063-0718-48D5-9241-7CF5464B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88A22-0803-43A9-9EE4-0D6C67D8C7AD}"/>
              </a:ext>
            </a:extLst>
          </p:cNvPr>
          <p:cNvSpPr/>
          <p:nvPr/>
        </p:nvSpPr>
        <p:spPr>
          <a:xfrm>
            <a:off x="2133601" y="176013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A267F4-51C1-4D0F-B06A-3A4113A8C59F}"/>
              </a:ext>
            </a:extLst>
          </p:cNvPr>
          <p:cNvSpPr/>
          <p:nvPr/>
        </p:nvSpPr>
        <p:spPr>
          <a:xfrm>
            <a:off x="3903785" y="776407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2BC6D9-8A9B-4F90-B4A5-F770462AD4CD}"/>
              </a:ext>
            </a:extLst>
          </p:cNvPr>
          <p:cNvSpPr/>
          <p:nvPr/>
        </p:nvSpPr>
        <p:spPr>
          <a:xfrm>
            <a:off x="3903785" y="250206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B6626C-A488-4C05-B430-B4CB73F84050}"/>
              </a:ext>
            </a:extLst>
          </p:cNvPr>
          <p:cNvSpPr/>
          <p:nvPr/>
        </p:nvSpPr>
        <p:spPr>
          <a:xfrm>
            <a:off x="5788271" y="1097326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EA50BD-9369-40E1-9F2A-6F9E42108251}"/>
              </a:ext>
            </a:extLst>
          </p:cNvPr>
          <p:cNvSpPr/>
          <p:nvPr/>
        </p:nvSpPr>
        <p:spPr>
          <a:xfrm>
            <a:off x="5788270" y="2215508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127D5C-BDB7-4E7A-B377-8D240534FEB3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703958" y="1097326"/>
            <a:ext cx="1199827" cy="7568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C309C-EBA3-4637-AA11-58E2FFA85250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2703958" y="2307982"/>
            <a:ext cx="1199827" cy="5149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B66E93-B948-4C94-8276-5F1265EE4AC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572000" y="1097326"/>
            <a:ext cx="1216271" cy="3209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1418B-AB6D-4316-9FB6-85D18242480C}"/>
              </a:ext>
            </a:extLst>
          </p:cNvPr>
          <p:cNvCxnSpPr>
            <a:cxnSpLocks/>
            <a:stCxn id="7" idx="5"/>
            <a:endCxn id="10" idx="2"/>
          </p:cNvCxnSpPr>
          <p:nvPr/>
        </p:nvCxnSpPr>
        <p:spPr>
          <a:xfrm>
            <a:off x="4474142" y="1324250"/>
            <a:ext cx="1314128" cy="12121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42F305-CB06-44C8-86AD-4C02A5CE5C93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4474142" y="1418245"/>
            <a:ext cx="1314129" cy="11778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3BEEEA-1648-445B-8F76-CC2F4500735E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72000" y="2536427"/>
            <a:ext cx="1216270" cy="2865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AE5DB-2F95-4F1F-BB1E-D4AD0565E00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456486" y="1418245"/>
            <a:ext cx="70631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11897B-ECAD-48BD-B036-C56811A8872B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6456485" y="2536427"/>
            <a:ext cx="70631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A6F1E5-7124-4538-AF04-CCFC2D0E596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263163" y="2081058"/>
            <a:ext cx="87043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7049A-32DA-4B3D-A94A-F4C401630430}"/>
              </a:ext>
            </a:extLst>
          </p:cNvPr>
          <p:cNvSpPr/>
          <p:nvPr/>
        </p:nvSpPr>
        <p:spPr>
          <a:xfrm>
            <a:off x="3672254" y="663633"/>
            <a:ext cx="1085850" cy="2659769"/>
          </a:xfrm>
          <a:prstGeom prst="rect">
            <a:avLst/>
          </a:prstGeom>
          <a:solidFill>
            <a:schemeClr val="accent6">
              <a:lumMod val="60000"/>
              <a:lumOff val="40000"/>
              <a:alpha val="3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45BE4C-F9CD-419F-8A5C-8F6722C8CA40}"/>
              </a:ext>
            </a:extLst>
          </p:cNvPr>
          <p:cNvSpPr/>
          <p:nvPr/>
        </p:nvSpPr>
        <p:spPr>
          <a:xfrm>
            <a:off x="1927714" y="663632"/>
            <a:ext cx="1085850" cy="2659769"/>
          </a:xfrm>
          <a:prstGeom prst="rect">
            <a:avLst/>
          </a:prstGeom>
          <a:solidFill>
            <a:srgbClr val="4472C4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C742E-C06E-4A3D-BC43-1FF8C40478C4}"/>
              </a:ext>
            </a:extLst>
          </p:cNvPr>
          <p:cNvSpPr/>
          <p:nvPr/>
        </p:nvSpPr>
        <p:spPr>
          <a:xfrm>
            <a:off x="5535857" y="650469"/>
            <a:ext cx="1085850" cy="2659769"/>
          </a:xfrm>
          <a:prstGeom prst="rect">
            <a:avLst/>
          </a:prstGeom>
          <a:solidFill>
            <a:schemeClr val="accent4">
              <a:lumMod val="60000"/>
              <a:lumOff val="40000"/>
              <a:alpha val="3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AA0529-7318-4B73-BCEC-204EADF9F806}"/>
              </a:ext>
            </a:extLst>
          </p:cNvPr>
          <p:cNvSpPr txBox="1"/>
          <p:nvPr/>
        </p:nvSpPr>
        <p:spPr>
          <a:xfrm>
            <a:off x="143975" y="3674206"/>
            <a:ext cx="2957146" cy="25853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Input Layer: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Original Input is given here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Neurons simply transfer the input data to next layer without altering the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No. of neuron depends on the problem requirement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DC8D16-D540-45A9-A791-BB07CEF58240}"/>
              </a:ext>
            </a:extLst>
          </p:cNvPr>
          <p:cNvSpPr txBox="1"/>
          <p:nvPr/>
        </p:nvSpPr>
        <p:spPr>
          <a:xfrm>
            <a:off x="3247659" y="3656218"/>
            <a:ext cx="2831123" cy="25853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Hidden Layer: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Neurons in the hidden layer alters the input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At least one hidden layer  is required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At least one hidden neuron is required per hidden layer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8814CD-73DB-41F6-8989-28F415D4C617}"/>
              </a:ext>
            </a:extLst>
          </p:cNvPr>
          <p:cNvSpPr txBox="1"/>
          <p:nvPr/>
        </p:nvSpPr>
        <p:spPr>
          <a:xfrm>
            <a:off x="6225320" y="3674206"/>
            <a:ext cx="2851637" cy="25853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Hidden Layer: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Neurons in the hidden layer alters the input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At least one hidden layer  is required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At least one hidden neuron is required per hidden layer </a:t>
            </a:r>
          </a:p>
        </p:txBody>
      </p:sp>
    </p:spTree>
    <p:extLst>
      <p:ext uri="{BB962C8B-B14F-4D97-AF65-F5344CB8AC3E}">
        <p14:creationId xmlns:p14="http://schemas.microsoft.com/office/powerpoint/2010/main" val="318839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BA30-F85D-4AA5-869E-D60FA4A6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Forward 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41E0A-47C4-4CFB-BF38-0AC9E55C5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6A217-3657-4169-971D-A0A9D7AD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414E0-1F8B-4B3B-9D68-96BAF267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B69EED-F08F-4544-BB58-14D0BC611DFC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70BE4-6FFD-4290-98C3-D442FEF9A68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FD6645F-6512-48B0-BD69-939C15E000EA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B792CE-72D6-4D60-897A-8941CE60A433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5AA184-F29B-4E4B-891F-B1522CFE4F3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B2E56A-9303-4FAF-802D-7CEDED105E7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29F7AB-09C2-4FF3-ACBE-2ABA0EFE53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736C41-C665-4BE3-BA24-9C15789FC94B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736C41-C665-4BE3-BA24-9C15789FC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6DBC06-60D1-4AB5-A87E-7F7812BEDA62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6DBC06-60D1-4AB5-A87E-7F7812BED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826DC-FA86-4536-A5F0-1BBEF0F93A1B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826DC-FA86-4536-A5F0-1BBEF0F9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6D41D-1EAE-41AB-96E3-3896FF0033E0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6D41D-1EAE-41AB-96E3-3896FF00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D06EA33-1C55-4063-B09B-2980A97270FC}"/>
                  </a:ext>
                </a:extLst>
              </p:cNvPr>
              <p:cNvSpPr/>
              <p:nvPr/>
            </p:nvSpPr>
            <p:spPr>
              <a:xfrm>
                <a:off x="923193" y="2901853"/>
                <a:ext cx="1833196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D06EA33-1C55-4063-B09B-2980A9727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93" y="2901853"/>
                <a:ext cx="1833196" cy="703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7ADC14-FACE-4E7C-9FFB-7CE98B536C9C}"/>
                  </a:ext>
                </a:extLst>
              </p:cNvPr>
              <p:cNvSpPr/>
              <p:nvPr/>
            </p:nvSpPr>
            <p:spPr>
              <a:xfrm>
                <a:off x="3419108" y="2902243"/>
                <a:ext cx="2197344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7ADC14-FACE-4E7C-9FFB-7CE98B536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08" y="2902243"/>
                <a:ext cx="2197344" cy="703384"/>
              </a:xfrm>
              <a:prstGeom prst="rect">
                <a:avLst/>
              </a:prstGeom>
              <a:blipFill>
                <a:blip r:embed="rId7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468936-4256-4B9D-8D80-0C1668C3154D}"/>
                  </a:ext>
                </a:extLst>
              </p:cNvPr>
              <p:cNvSpPr txBox="1"/>
              <p:nvPr/>
            </p:nvSpPr>
            <p:spPr>
              <a:xfrm>
                <a:off x="3882855" y="1220667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468936-4256-4B9D-8D80-0C1668C31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855" y="1220667"/>
                <a:ext cx="336631" cy="276999"/>
              </a:xfrm>
              <a:prstGeom prst="rect">
                <a:avLst/>
              </a:prstGeom>
              <a:blipFill>
                <a:blip r:embed="rId8"/>
                <a:stretch>
                  <a:fillRect l="-16364" r="-18182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6A35A4-43C0-4220-A43F-57C3BDA2AA82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6A35A4-43C0-4220-A43F-57C3BDA2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9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CD318D-EF1B-4A9B-976F-D683A0856771}"/>
                  </a:ext>
                </a:extLst>
              </p:cNvPr>
              <p:cNvSpPr txBox="1"/>
              <p:nvPr/>
            </p:nvSpPr>
            <p:spPr>
              <a:xfrm>
                <a:off x="5845623" y="1223688"/>
                <a:ext cx="262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IN" b="1" dirty="0"/>
                  <a:t>3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CD318D-EF1B-4A9B-976F-D683A0856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23" y="1223688"/>
                <a:ext cx="262892" cy="276999"/>
              </a:xfrm>
              <a:prstGeom prst="rect">
                <a:avLst/>
              </a:prstGeom>
              <a:blipFill>
                <a:blip r:embed="rId10"/>
                <a:stretch>
                  <a:fillRect l="-32558" t="-28889" r="-53488" b="-5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B1F45B-FF32-4B2B-AAA8-89E54C624B97}"/>
                  </a:ext>
                </a:extLst>
              </p:cNvPr>
              <p:cNvSpPr/>
              <p:nvPr/>
            </p:nvSpPr>
            <p:spPr>
              <a:xfrm>
                <a:off x="6279171" y="2901853"/>
                <a:ext cx="2301445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B1F45B-FF32-4B2B-AAA8-89E54C624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1" y="2901853"/>
                <a:ext cx="2301445" cy="703384"/>
              </a:xfrm>
              <a:prstGeom prst="rect">
                <a:avLst/>
              </a:prstGeom>
              <a:blipFill>
                <a:blip r:embed="rId11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77BF35-07C7-4587-9FEA-5D6B814D196C}"/>
                  </a:ext>
                </a:extLst>
              </p:cNvPr>
              <p:cNvSpPr/>
              <p:nvPr/>
            </p:nvSpPr>
            <p:spPr>
              <a:xfrm>
                <a:off x="3328620" y="4133462"/>
                <a:ext cx="2378319" cy="7033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77BF35-07C7-4587-9FEA-5D6B814D1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620" y="4133462"/>
                <a:ext cx="2378319" cy="703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542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BA9B-7F8C-42BD-8200-93CE8E2E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Gradient Descent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B701E-70E5-42A7-BE51-81D9B168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44A59-D3F5-41BF-9A9E-A791410B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1088D-EC5F-4EC7-962F-B8C9C79A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15</a:t>
            </a:fld>
            <a:endParaRPr lang="en-IN" dirty="0"/>
          </a:p>
        </p:txBody>
      </p:sp>
      <p:cxnSp>
        <p:nvCxnSpPr>
          <p:cNvPr id="6" name="Google Shape;883;p44">
            <a:extLst>
              <a:ext uri="{FF2B5EF4-FFF2-40B4-BE49-F238E27FC236}">
                <a16:creationId xmlns:a16="http://schemas.microsoft.com/office/drawing/2014/main" id="{776A88D1-C9ED-4ED5-9087-7EEFECA76E39}"/>
              </a:ext>
            </a:extLst>
          </p:cNvPr>
          <p:cNvCxnSpPr/>
          <p:nvPr/>
        </p:nvCxnSpPr>
        <p:spPr>
          <a:xfrm>
            <a:off x="1702950" y="4735750"/>
            <a:ext cx="74256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" name="Google Shape;884;p44">
            <a:extLst>
              <a:ext uri="{FF2B5EF4-FFF2-40B4-BE49-F238E27FC236}">
                <a16:creationId xmlns:a16="http://schemas.microsoft.com/office/drawing/2014/main" id="{3119CAEB-3DB2-4EE0-9747-BCB0AD685DF2}"/>
              </a:ext>
            </a:extLst>
          </p:cNvPr>
          <p:cNvCxnSpPr/>
          <p:nvPr/>
        </p:nvCxnSpPr>
        <p:spPr>
          <a:xfrm rot="10800000" flipH="1">
            <a:off x="5409750" y="1270450"/>
            <a:ext cx="12000" cy="3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885;p44">
            <a:extLst>
              <a:ext uri="{FF2B5EF4-FFF2-40B4-BE49-F238E27FC236}">
                <a16:creationId xmlns:a16="http://schemas.microsoft.com/office/drawing/2014/main" id="{2F128F91-F83B-4BC8-A12F-7F149366483C}"/>
              </a:ext>
            </a:extLst>
          </p:cNvPr>
          <p:cNvSpPr/>
          <p:nvPr/>
        </p:nvSpPr>
        <p:spPr>
          <a:xfrm>
            <a:off x="2807775" y="1058725"/>
            <a:ext cx="5215950" cy="3545900"/>
          </a:xfrm>
          <a:custGeom>
            <a:avLst/>
            <a:gdLst/>
            <a:ahLst/>
            <a:cxnLst/>
            <a:rect l="l" t="t" r="r" b="b"/>
            <a:pathLst>
              <a:path w="208638" h="141836" extrusionOk="0">
                <a:moveTo>
                  <a:pt x="0" y="7727"/>
                </a:moveTo>
                <a:cubicBezTo>
                  <a:pt x="8935" y="24389"/>
                  <a:pt x="34693" y="85483"/>
                  <a:pt x="53609" y="107699"/>
                </a:cubicBezTo>
                <a:cubicBezTo>
                  <a:pt x="72525" y="129915"/>
                  <a:pt x="91440" y="145532"/>
                  <a:pt x="113495" y="141024"/>
                </a:cubicBezTo>
                <a:cubicBezTo>
                  <a:pt x="135550" y="136517"/>
                  <a:pt x="170082" y="104158"/>
                  <a:pt x="185939" y="80654"/>
                </a:cubicBezTo>
                <a:cubicBezTo>
                  <a:pt x="201796" y="57150"/>
                  <a:pt x="204855" y="13442"/>
                  <a:pt x="208638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86;p44">
            <a:extLst>
              <a:ext uri="{FF2B5EF4-FFF2-40B4-BE49-F238E27FC236}">
                <a16:creationId xmlns:a16="http://schemas.microsoft.com/office/drawing/2014/main" id="{3779C55A-20CA-40E7-A414-A582ED2B8265}"/>
              </a:ext>
            </a:extLst>
          </p:cNvPr>
          <p:cNvSpPr txBox="1"/>
          <p:nvPr/>
        </p:nvSpPr>
        <p:spPr>
          <a:xfrm>
            <a:off x="5421750" y="1270450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87;p44">
            <a:extLst>
              <a:ext uri="{FF2B5EF4-FFF2-40B4-BE49-F238E27FC236}">
                <a16:creationId xmlns:a16="http://schemas.microsoft.com/office/drawing/2014/main" id="{9914FC53-84A2-44DC-862C-21CC31FEA7CF}"/>
              </a:ext>
            </a:extLst>
          </p:cNvPr>
          <p:cNvSpPr txBox="1"/>
          <p:nvPr/>
        </p:nvSpPr>
        <p:spPr>
          <a:xfrm>
            <a:off x="7086600" y="4815700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(Optimizing Parameter)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88;p44">
            <a:extLst>
              <a:ext uri="{FF2B5EF4-FFF2-40B4-BE49-F238E27FC236}">
                <a16:creationId xmlns:a16="http://schemas.microsoft.com/office/drawing/2014/main" id="{285B5272-3383-4DE8-861F-077139723BC3}"/>
              </a:ext>
            </a:extLst>
          </p:cNvPr>
          <p:cNvSpPr/>
          <p:nvPr/>
        </p:nvSpPr>
        <p:spPr>
          <a:xfrm>
            <a:off x="3067400" y="193457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89;p44">
            <a:extLst>
              <a:ext uri="{FF2B5EF4-FFF2-40B4-BE49-F238E27FC236}">
                <a16:creationId xmlns:a16="http://schemas.microsoft.com/office/drawing/2014/main" id="{46CC3240-1DA4-4CE4-914B-2AB852B09D41}"/>
              </a:ext>
            </a:extLst>
          </p:cNvPr>
          <p:cNvSpPr/>
          <p:nvPr/>
        </p:nvSpPr>
        <p:spPr>
          <a:xfrm>
            <a:off x="3514100" y="28301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90;p44">
            <a:extLst>
              <a:ext uri="{FF2B5EF4-FFF2-40B4-BE49-F238E27FC236}">
                <a16:creationId xmlns:a16="http://schemas.microsoft.com/office/drawing/2014/main" id="{71CB1617-4AD3-4CED-B41F-49247A4CA213}"/>
              </a:ext>
            </a:extLst>
          </p:cNvPr>
          <p:cNvSpPr/>
          <p:nvPr/>
        </p:nvSpPr>
        <p:spPr>
          <a:xfrm>
            <a:off x="3866725" y="341722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91;p44">
            <a:extLst>
              <a:ext uri="{FF2B5EF4-FFF2-40B4-BE49-F238E27FC236}">
                <a16:creationId xmlns:a16="http://schemas.microsoft.com/office/drawing/2014/main" id="{F90E92FC-A0BF-4B72-A2CC-3AD70795ACEC}"/>
              </a:ext>
            </a:extLst>
          </p:cNvPr>
          <p:cNvSpPr/>
          <p:nvPr/>
        </p:nvSpPr>
        <p:spPr>
          <a:xfrm>
            <a:off x="4186550" y="3835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892;p44">
            <a:extLst>
              <a:ext uri="{FF2B5EF4-FFF2-40B4-BE49-F238E27FC236}">
                <a16:creationId xmlns:a16="http://schemas.microsoft.com/office/drawing/2014/main" id="{3E84A965-04DA-45B0-B32A-B03D13354B50}"/>
              </a:ext>
            </a:extLst>
          </p:cNvPr>
          <p:cNvSpPr/>
          <p:nvPr/>
        </p:nvSpPr>
        <p:spPr>
          <a:xfrm>
            <a:off x="4488350" y="41007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893;p44">
            <a:extLst>
              <a:ext uri="{FF2B5EF4-FFF2-40B4-BE49-F238E27FC236}">
                <a16:creationId xmlns:a16="http://schemas.microsoft.com/office/drawing/2014/main" id="{372D9D9C-5834-4DB0-A633-6541CCD2A0CE}"/>
              </a:ext>
            </a:extLst>
          </p:cNvPr>
          <p:cNvSpPr/>
          <p:nvPr/>
        </p:nvSpPr>
        <p:spPr>
          <a:xfrm>
            <a:off x="4741850" y="42817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894;p44">
            <a:extLst>
              <a:ext uri="{FF2B5EF4-FFF2-40B4-BE49-F238E27FC236}">
                <a16:creationId xmlns:a16="http://schemas.microsoft.com/office/drawing/2014/main" id="{5BCBE749-6012-41F9-953D-6D8DE3D0F4C9}"/>
              </a:ext>
            </a:extLst>
          </p:cNvPr>
          <p:cNvSpPr/>
          <p:nvPr/>
        </p:nvSpPr>
        <p:spPr>
          <a:xfrm>
            <a:off x="4995350" y="4366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95;p44">
            <a:extLst>
              <a:ext uri="{FF2B5EF4-FFF2-40B4-BE49-F238E27FC236}">
                <a16:creationId xmlns:a16="http://schemas.microsoft.com/office/drawing/2014/main" id="{921FBAA3-082F-40CD-8D51-CDBFA32AB05D}"/>
              </a:ext>
            </a:extLst>
          </p:cNvPr>
          <p:cNvSpPr/>
          <p:nvPr/>
        </p:nvSpPr>
        <p:spPr>
          <a:xfrm>
            <a:off x="5248850" y="4470250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896;p44">
            <a:extLst>
              <a:ext uri="{FF2B5EF4-FFF2-40B4-BE49-F238E27FC236}">
                <a16:creationId xmlns:a16="http://schemas.microsoft.com/office/drawing/2014/main" id="{1550DB45-EE88-4245-9AD4-2853DEFFB40B}"/>
              </a:ext>
            </a:extLst>
          </p:cNvPr>
          <p:cNvCxnSpPr>
            <a:endCxn id="11" idx="2"/>
          </p:cNvCxnSpPr>
          <p:nvPr/>
        </p:nvCxnSpPr>
        <p:spPr>
          <a:xfrm>
            <a:off x="2258300" y="1934425"/>
            <a:ext cx="809100" cy="13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897;p44">
            <a:extLst>
              <a:ext uri="{FF2B5EF4-FFF2-40B4-BE49-F238E27FC236}">
                <a16:creationId xmlns:a16="http://schemas.microsoft.com/office/drawing/2014/main" id="{3A85CE69-66DB-42C0-B606-5D51217A5C2A}"/>
              </a:ext>
            </a:extLst>
          </p:cNvPr>
          <p:cNvSpPr txBox="1"/>
          <p:nvPr/>
        </p:nvSpPr>
        <p:spPr>
          <a:xfrm>
            <a:off x="718926" y="1741400"/>
            <a:ext cx="153937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Initial Point</a:t>
            </a:r>
            <a:endParaRPr sz="20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898;p44">
            <a:extLst>
              <a:ext uri="{FF2B5EF4-FFF2-40B4-BE49-F238E27FC236}">
                <a16:creationId xmlns:a16="http://schemas.microsoft.com/office/drawing/2014/main" id="{7D32DD2E-66CB-4B85-8BFD-5468F1CE7402}"/>
              </a:ext>
            </a:extLst>
          </p:cNvPr>
          <p:cNvSpPr txBox="1"/>
          <p:nvPr/>
        </p:nvSpPr>
        <p:spPr>
          <a:xfrm>
            <a:off x="1690975" y="5158325"/>
            <a:ext cx="182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LR : Learning Rate</a:t>
            </a:r>
            <a:endParaRPr sz="1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55B850-566A-4130-88EF-F2A8BA8C818A}"/>
                  </a:ext>
                </a:extLst>
              </p:cNvPr>
              <p:cNvSpPr txBox="1"/>
              <p:nvPr/>
            </p:nvSpPr>
            <p:spPr>
              <a:xfrm>
                <a:off x="175771" y="2510462"/>
                <a:ext cx="3177430" cy="218611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𝑠𝑙𝑜𝑝𝑒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𝐾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𝐿𝑅</m:t>
                      </m:r>
                    </m:oMath>
                  </m:oMathPara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55B850-566A-4130-88EF-F2A8BA8C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" y="2510462"/>
                <a:ext cx="3177430" cy="21861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5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A8F2-3005-4253-93A9-B0AEC8F1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Gradient Descent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134DE-0206-44C5-819F-280E8DD9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BDA6-57C3-4C8B-9245-8F6BDCB7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64E58-F21C-4569-AEE4-770397E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16</a:t>
            </a:fld>
            <a:endParaRPr lang="en-IN" dirty="0"/>
          </a:p>
        </p:txBody>
      </p:sp>
      <p:cxnSp>
        <p:nvCxnSpPr>
          <p:cNvPr id="6" name="Google Shape;908;p45">
            <a:extLst>
              <a:ext uri="{FF2B5EF4-FFF2-40B4-BE49-F238E27FC236}">
                <a16:creationId xmlns:a16="http://schemas.microsoft.com/office/drawing/2014/main" id="{2E734E5E-C669-41A3-85BC-C522C6F080BE}"/>
              </a:ext>
            </a:extLst>
          </p:cNvPr>
          <p:cNvCxnSpPr/>
          <p:nvPr/>
        </p:nvCxnSpPr>
        <p:spPr>
          <a:xfrm>
            <a:off x="805337" y="4726435"/>
            <a:ext cx="74256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" name="Google Shape;909;p45">
            <a:extLst>
              <a:ext uri="{FF2B5EF4-FFF2-40B4-BE49-F238E27FC236}">
                <a16:creationId xmlns:a16="http://schemas.microsoft.com/office/drawing/2014/main" id="{ADBE5A03-CD11-423B-BA4E-164F08D9DDDC}"/>
              </a:ext>
            </a:extLst>
          </p:cNvPr>
          <p:cNvCxnSpPr/>
          <p:nvPr/>
        </p:nvCxnSpPr>
        <p:spPr>
          <a:xfrm rot="10800000" flipH="1">
            <a:off x="4512137" y="1261135"/>
            <a:ext cx="12000" cy="346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910;p45">
            <a:extLst>
              <a:ext uri="{FF2B5EF4-FFF2-40B4-BE49-F238E27FC236}">
                <a16:creationId xmlns:a16="http://schemas.microsoft.com/office/drawing/2014/main" id="{BA0B2626-0AE0-4AE7-A00B-79250FE54EB3}"/>
              </a:ext>
            </a:extLst>
          </p:cNvPr>
          <p:cNvSpPr txBox="1"/>
          <p:nvPr/>
        </p:nvSpPr>
        <p:spPr>
          <a:xfrm>
            <a:off x="4524137" y="1261135"/>
            <a:ext cx="5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11;p45">
            <a:extLst>
              <a:ext uri="{FF2B5EF4-FFF2-40B4-BE49-F238E27FC236}">
                <a16:creationId xmlns:a16="http://schemas.microsoft.com/office/drawing/2014/main" id="{6EBA3EBD-AEFB-4134-90D3-5EB9BED89068}"/>
              </a:ext>
            </a:extLst>
          </p:cNvPr>
          <p:cNvSpPr txBox="1"/>
          <p:nvPr/>
        </p:nvSpPr>
        <p:spPr>
          <a:xfrm>
            <a:off x="6188987" y="480638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(Optimizing Parameter)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12;p45">
            <a:extLst>
              <a:ext uri="{FF2B5EF4-FFF2-40B4-BE49-F238E27FC236}">
                <a16:creationId xmlns:a16="http://schemas.microsoft.com/office/drawing/2014/main" id="{59F62E87-0CA1-41E7-A08D-824BDA408640}"/>
              </a:ext>
            </a:extLst>
          </p:cNvPr>
          <p:cNvSpPr/>
          <p:nvPr/>
        </p:nvSpPr>
        <p:spPr>
          <a:xfrm>
            <a:off x="1409112" y="1394010"/>
            <a:ext cx="6483725" cy="2601050"/>
          </a:xfrm>
          <a:custGeom>
            <a:avLst/>
            <a:gdLst/>
            <a:ahLst/>
            <a:cxnLst/>
            <a:rect l="l" t="t" r="r" b="b"/>
            <a:pathLst>
              <a:path w="259349" h="104042" extrusionOk="0">
                <a:moveTo>
                  <a:pt x="0" y="15455"/>
                </a:moveTo>
                <a:cubicBezTo>
                  <a:pt x="3864" y="23987"/>
                  <a:pt x="12396" y="62141"/>
                  <a:pt x="23182" y="66648"/>
                </a:cubicBezTo>
                <a:cubicBezTo>
                  <a:pt x="33968" y="71156"/>
                  <a:pt x="55058" y="43063"/>
                  <a:pt x="64717" y="42500"/>
                </a:cubicBezTo>
                <a:cubicBezTo>
                  <a:pt x="74376" y="41937"/>
                  <a:pt x="74054" y="65763"/>
                  <a:pt x="81137" y="63268"/>
                </a:cubicBezTo>
                <a:cubicBezTo>
                  <a:pt x="88220" y="60773"/>
                  <a:pt x="96914" y="20768"/>
                  <a:pt x="107217" y="27529"/>
                </a:cubicBezTo>
                <a:cubicBezTo>
                  <a:pt x="117520" y="34290"/>
                  <a:pt x="130802" y="100536"/>
                  <a:pt x="142956" y="103836"/>
                </a:cubicBezTo>
                <a:cubicBezTo>
                  <a:pt x="155111" y="107136"/>
                  <a:pt x="169600" y="54333"/>
                  <a:pt x="180144" y="47330"/>
                </a:cubicBezTo>
                <a:cubicBezTo>
                  <a:pt x="190689" y="40327"/>
                  <a:pt x="197610" y="67132"/>
                  <a:pt x="206223" y="61819"/>
                </a:cubicBezTo>
                <a:cubicBezTo>
                  <a:pt x="214836" y="56507"/>
                  <a:pt x="225783" y="21251"/>
                  <a:pt x="231820" y="15455"/>
                </a:cubicBezTo>
                <a:cubicBezTo>
                  <a:pt x="237857" y="9660"/>
                  <a:pt x="237857" y="29622"/>
                  <a:pt x="242445" y="27046"/>
                </a:cubicBezTo>
                <a:cubicBezTo>
                  <a:pt x="247033" y="24470"/>
                  <a:pt x="256532" y="4508"/>
                  <a:pt x="259349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13;p45">
            <a:extLst>
              <a:ext uri="{FF2B5EF4-FFF2-40B4-BE49-F238E27FC236}">
                <a16:creationId xmlns:a16="http://schemas.microsoft.com/office/drawing/2014/main" id="{2D3360A8-AAFB-432A-A871-CB0E9E7B5079}"/>
              </a:ext>
            </a:extLst>
          </p:cNvPr>
          <p:cNvSpPr/>
          <p:nvPr/>
        </p:nvSpPr>
        <p:spPr>
          <a:xfrm>
            <a:off x="1409112" y="200978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14;p45">
            <a:extLst>
              <a:ext uri="{FF2B5EF4-FFF2-40B4-BE49-F238E27FC236}">
                <a16:creationId xmlns:a16="http://schemas.microsoft.com/office/drawing/2014/main" id="{9B4BB091-F4D1-4EDA-8B8C-E12501F69815}"/>
              </a:ext>
            </a:extLst>
          </p:cNvPr>
          <p:cNvSpPr/>
          <p:nvPr/>
        </p:nvSpPr>
        <p:spPr>
          <a:xfrm>
            <a:off x="4036687" y="200978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15;p45">
            <a:extLst>
              <a:ext uri="{FF2B5EF4-FFF2-40B4-BE49-F238E27FC236}">
                <a16:creationId xmlns:a16="http://schemas.microsoft.com/office/drawing/2014/main" id="{3B79D5F8-7C4D-454D-A945-46BE185A864D}"/>
              </a:ext>
            </a:extLst>
          </p:cNvPr>
          <p:cNvSpPr/>
          <p:nvPr/>
        </p:nvSpPr>
        <p:spPr>
          <a:xfrm>
            <a:off x="7639337" y="1486035"/>
            <a:ext cx="253500" cy="26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6EEF-7E10-4C79-AB2B-4FF2611BCE64}"/>
              </a:ext>
            </a:extLst>
          </p:cNvPr>
          <p:cNvSpPr txBox="1"/>
          <p:nvPr/>
        </p:nvSpPr>
        <p:spPr>
          <a:xfrm>
            <a:off x="805337" y="5073162"/>
            <a:ext cx="3643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The Optimizing parameter is always chosen randomly so as to increase the odd of not getting stuck in a local minima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FD13E-BE64-4537-9146-D64C0D835D7B}"/>
              </a:ext>
            </a:extLst>
          </p:cNvPr>
          <p:cNvSpPr txBox="1"/>
          <p:nvPr/>
        </p:nvSpPr>
        <p:spPr>
          <a:xfrm>
            <a:off x="4819937" y="5287108"/>
            <a:ext cx="3643571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The problem of getting stuck in a local minima is un-avoidable but it can be minimized</a:t>
            </a:r>
          </a:p>
        </p:txBody>
      </p:sp>
    </p:spTree>
    <p:extLst>
      <p:ext uri="{BB962C8B-B14F-4D97-AF65-F5344CB8AC3E}">
        <p14:creationId xmlns:p14="http://schemas.microsoft.com/office/powerpoint/2010/main" val="285475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DE79-503D-4944-B9D9-85FF70F2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Backpropagation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B0795-9C61-49D0-8BBE-24F696DB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AA44E-7D2C-4F17-956E-C83A2EE4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D4EB5-5A53-4720-AEC0-827D96F3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4E679-AAAD-45BF-98B2-BE91E385D3D1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32758-E31F-480C-9C4F-F3AE6FB9B29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E3197E3-2942-4C1C-B80B-149DC185A027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B4D643-49B2-4F20-B74E-DB7FCA96833F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93E9D-AABF-4D51-A420-AF9561BD089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22EF3-38D9-4F89-9C4D-FC20FAA9832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18584-068A-4E8A-8113-5F8A8CBA5703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62380-7BF8-4242-99A2-6E11878684F0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62380-7BF8-4242-99A2-6E118786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6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CA687D-2632-4FA5-B8A6-1459E99C402D}"/>
                  </a:ext>
                </a:extLst>
              </p:cNvPr>
              <p:cNvSpPr txBox="1"/>
              <p:nvPr/>
            </p:nvSpPr>
            <p:spPr>
              <a:xfrm>
                <a:off x="1447936" y="2511056"/>
                <a:ext cx="3321889" cy="270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b="1" dirty="0"/>
              </a:p>
              <a:p>
                <a:endParaRPr lang="en-IN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IN" sz="2000" b="1" dirty="0"/>
              </a:p>
              <a:p>
                <a:endParaRPr lang="en-IN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CA687D-2632-4FA5-B8A6-1459E99C4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36" y="2511056"/>
                <a:ext cx="3321889" cy="2709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BED72-F3DB-4AE0-92F0-17AFE51B3648}"/>
                  </a:ext>
                </a:extLst>
              </p:cNvPr>
              <p:cNvSpPr txBox="1"/>
              <p:nvPr/>
            </p:nvSpPr>
            <p:spPr>
              <a:xfrm>
                <a:off x="5208017" y="3850945"/>
                <a:ext cx="3457031" cy="240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𝑬𝒓𝒓𝒐𝒓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N" sz="2000" b="1" dirty="0"/>
              </a:p>
              <a:p>
                <a:endParaRPr lang="en-IN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2000" b="1" dirty="0"/>
              </a:p>
              <a:p>
                <a:endParaRPr lang="en-IN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IN" sz="2000" b="1" dirty="0"/>
              </a:p>
              <a:p>
                <a:endParaRPr lang="en-IN" sz="2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BED72-F3DB-4AE0-92F0-17AFE51B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17" y="3850945"/>
                <a:ext cx="3457031" cy="2401555"/>
              </a:xfrm>
              <a:prstGeom prst="rect">
                <a:avLst/>
              </a:prstGeom>
              <a:blipFill>
                <a:blip r:embed="rId8"/>
                <a:stretch>
                  <a:fillRect t="-2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AB36AC-0EB1-4B53-8015-57633515CB90}"/>
                  </a:ext>
                </a:extLst>
              </p:cNvPr>
              <p:cNvSpPr txBox="1"/>
              <p:nvPr/>
            </p:nvSpPr>
            <p:spPr>
              <a:xfrm>
                <a:off x="7526216" y="989834"/>
                <a:ext cx="3456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AB36AC-0EB1-4B53-8015-57633515C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989834"/>
                <a:ext cx="34567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2F73EAC-C1FE-482B-83F6-56AB62CBF979}"/>
              </a:ext>
            </a:extLst>
          </p:cNvPr>
          <p:cNvSpPr txBox="1"/>
          <p:nvPr/>
        </p:nvSpPr>
        <p:spPr>
          <a:xfrm>
            <a:off x="7871888" y="1023351"/>
            <a:ext cx="7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Target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C2F458-ED79-4A3F-BE20-0F24CCAF8ACF}"/>
              </a:ext>
            </a:extLst>
          </p:cNvPr>
          <p:cNvCxnSpPr/>
          <p:nvPr/>
        </p:nvCxnSpPr>
        <p:spPr>
          <a:xfrm flipV="1">
            <a:off x="4769825" y="2485030"/>
            <a:ext cx="0" cy="38366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16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DE79-503D-4944-B9D9-85FF70F2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Backpropagation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B0795-9C61-49D0-8BBE-24F696DB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AA44E-7D2C-4F17-956E-C83A2EE4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D4EB5-5A53-4720-AEC0-827D96F3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4E679-AAAD-45BF-98B2-BE91E385D3D1}"/>
              </a:ext>
            </a:extLst>
          </p:cNvPr>
          <p:cNvSpPr/>
          <p:nvPr/>
        </p:nvSpPr>
        <p:spPr>
          <a:xfrm>
            <a:off x="1284409" y="3127569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32758-E31F-480C-9C4F-F3AE6FB9B298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28270" y="3448488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3197E3-2942-4C1C-B80B-149DC185A027}"/>
                  </a:ext>
                </a:extLst>
              </p:cNvPr>
              <p:cNvSpPr/>
              <p:nvPr/>
            </p:nvSpPr>
            <p:spPr>
              <a:xfrm>
                <a:off x="3217251" y="3127569"/>
                <a:ext cx="668215" cy="64183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IN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3197E3-2942-4C1C-B80B-149DC185A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51" y="3127569"/>
                <a:ext cx="668215" cy="64183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4D643-49B2-4F20-B74E-DB7FCA96833F}"/>
                  </a:ext>
                </a:extLst>
              </p:cNvPr>
              <p:cNvSpPr/>
              <p:nvPr/>
            </p:nvSpPr>
            <p:spPr>
              <a:xfrm>
                <a:off x="5150094" y="3127569"/>
                <a:ext cx="668215" cy="64183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IN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4D643-49B2-4F20-B74E-DB7FCA968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094" y="3127569"/>
                <a:ext cx="668215" cy="64183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93E9D-AABF-4D51-A420-AF9561BD089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952624" y="3448488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22EF3-38D9-4F89-9C4D-FC20FAA9832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885466" y="3448488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18584-068A-4E8A-8113-5F8A8CBA5703}"/>
              </a:ext>
            </a:extLst>
          </p:cNvPr>
          <p:cNvCxnSpPr>
            <a:cxnSpLocks/>
            <a:stCxn id="9" idx="6"/>
            <a:endCxn id="59" idx="1"/>
          </p:cNvCxnSpPr>
          <p:nvPr/>
        </p:nvCxnSpPr>
        <p:spPr>
          <a:xfrm flipV="1">
            <a:off x="5818309" y="3439586"/>
            <a:ext cx="1332768" cy="89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/>
              <p:nvPr/>
            </p:nvSpPr>
            <p:spPr>
              <a:xfrm>
                <a:off x="173986" y="3202266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CFCE4-02D1-4A0A-87B8-B4BE24B12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6" y="3202266"/>
                <a:ext cx="3674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/>
              <p:nvPr/>
            </p:nvSpPr>
            <p:spPr>
              <a:xfrm>
                <a:off x="2273955" y="2962618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E8D28-C2E4-40B5-A345-27A82DFF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55" y="2962618"/>
                <a:ext cx="62196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/>
              <p:nvPr/>
            </p:nvSpPr>
            <p:spPr>
              <a:xfrm>
                <a:off x="4160547" y="2962618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5F1E2-B54F-4DF7-8889-359838C5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547" y="2962618"/>
                <a:ext cx="6219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/>
              <p:nvPr/>
            </p:nvSpPr>
            <p:spPr>
              <a:xfrm>
                <a:off x="3803403" y="2850570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3928A-FE34-48E0-9676-05CA7F66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403" y="2850570"/>
                <a:ext cx="336631" cy="276999"/>
              </a:xfrm>
              <a:prstGeom prst="rect">
                <a:avLst/>
              </a:prstGeom>
              <a:blipFill>
                <a:blip r:embed="rId7"/>
                <a:stretch>
                  <a:fillRect l="-16364" r="-18182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73076E5-7970-45AC-8564-E1B3854D0587}"/>
              </a:ext>
            </a:extLst>
          </p:cNvPr>
          <p:cNvSpPr/>
          <p:nvPr/>
        </p:nvSpPr>
        <p:spPr>
          <a:xfrm>
            <a:off x="1159464" y="3009116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9BF04-D9C5-4F6C-A11A-F7D4E419BD21}"/>
              </a:ext>
            </a:extLst>
          </p:cNvPr>
          <p:cNvSpPr/>
          <p:nvPr/>
        </p:nvSpPr>
        <p:spPr>
          <a:xfrm>
            <a:off x="3103490" y="3032567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99A93E-25D4-446C-9E7F-BF3ABD542814}"/>
              </a:ext>
            </a:extLst>
          </p:cNvPr>
          <p:cNvSpPr/>
          <p:nvPr/>
        </p:nvSpPr>
        <p:spPr>
          <a:xfrm>
            <a:off x="5040729" y="3009116"/>
            <a:ext cx="901599" cy="87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095B49-EF5F-45F6-9073-CCF9248FDDDD}"/>
              </a:ext>
            </a:extLst>
          </p:cNvPr>
          <p:cNvSpPr/>
          <p:nvPr/>
        </p:nvSpPr>
        <p:spPr>
          <a:xfrm>
            <a:off x="2250831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303BF5-9839-40CA-B6F9-3CDCB66049B4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1494692" y="1830310"/>
            <a:ext cx="756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EF27630-0811-478B-A4C4-8AFEFFA45F02}"/>
              </a:ext>
            </a:extLst>
          </p:cNvPr>
          <p:cNvSpPr/>
          <p:nvPr/>
        </p:nvSpPr>
        <p:spPr>
          <a:xfrm>
            <a:off x="4183673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B69AD3-A487-4561-84FA-1597D6B15733}"/>
              </a:ext>
            </a:extLst>
          </p:cNvPr>
          <p:cNvSpPr/>
          <p:nvPr/>
        </p:nvSpPr>
        <p:spPr>
          <a:xfrm>
            <a:off x="6116516" y="1509391"/>
            <a:ext cx="668215" cy="64183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0D18781-B559-4499-8E82-ABFD1FB8D2D0}"/>
              </a:ext>
            </a:extLst>
          </p:cNvPr>
          <p:cNvCxnSpPr>
            <a:cxnSpLocks/>
            <a:stCxn id="45" idx="6"/>
            <a:endCxn id="47" idx="2"/>
          </p:cNvCxnSpPr>
          <p:nvPr/>
        </p:nvCxnSpPr>
        <p:spPr>
          <a:xfrm>
            <a:off x="2919046" y="1830310"/>
            <a:ext cx="126462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658F931-EC49-419B-884D-B4849949AFD4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>
          <a:xfrm>
            <a:off x="4851888" y="1830310"/>
            <a:ext cx="12646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59BDC1-D6E1-4A40-88E9-94C236F336F2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784731" y="1830310"/>
            <a:ext cx="73269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2EF55E-676B-47EA-B495-64522C1FF26D}"/>
                  </a:ext>
                </a:extLst>
              </p:cNvPr>
              <p:cNvSpPr txBox="1"/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2EF55E-676B-47EA-B495-64522C1FF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08" y="1584088"/>
                <a:ext cx="36747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266E3C-621B-4582-810D-E248F58881BB}"/>
                  </a:ext>
                </a:extLst>
              </p:cNvPr>
              <p:cNvSpPr txBox="1"/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266E3C-621B-4582-810D-E248F588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77" y="1344440"/>
                <a:ext cx="62196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5588E8-1AB5-4B38-8198-A42B26EF9C76}"/>
                  </a:ext>
                </a:extLst>
              </p:cNvPr>
              <p:cNvSpPr txBox="1"/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5588E8-1AB5-4B38-8198-A42B26EF9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69" y="1344440"/>
                <a:ext cx="62196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39A81F8-EFCE-4619-AB3D-5BD6686EF3BF}"/>
                  </a:ext>
                </a:extLst>
              </p:cNvPr>
              <p:cNvSpPr txBox="1"/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39A81F8-EFCE-4619-AB3D-5BD6686EF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16" y="1584088"/>
                <a:ext cx="34983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E6C359-5E6B-4355-B4ED-1CB7EBB00803}"/>
                  </a:ext>
                </a:extLst>
              </p:cNvPr>
              <p:cNvSpPr txBox="1"/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E6C359-5E6B-4355-B4ED-1CB7EBB00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25" y="1232392"/>
                <a:ext cx="336631" cy="276999"/>
              </a:xfrm>
              <a:prstGeom prst="rect">
                <a:avLst/>
              </a:prstGeom>
              <a:blipFill>
                <a:blip r:embed="rId12"/>
                <a:stretch>
                  <a:fillRect l="-14286" r="-1785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34B3982-EC18-41F5-9E12-D7E616D95C03}"/>
              </a:ext>
            </a:extLst>
          </p:cNvPr>
          <p:cNvSpPr/>
          <p:nvPr/>
        </p:nvSpPr>
        <p:spPr>
          <a:xfrm>
            <a:off x="7151077" y="3193364"/>
            <a:ext cx="901599" cy="492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64" name="Arrow: Up-Down 63">
            <a:extLst>
              <a:ext uri="{FF2B5EF4-FFF2-40B4-BE49-F238E27FC236}">
                <a16:creationId xmlns:a16="http://schemas.microsoft.com/office/drawing/2014/main" id="{F9DD4883-1D1B-4911-AEC8-0DAB31E89441}"/>
              </a:ext>
            </a:extLst>
          </p:cNvPr>
          <p:cNvSpPr/>
          <p:nvPr/>
        </p:nvSpPr>
        <p:spPr>
          <a:xfrm>
            <a:off x="4444671" y="2312377"/>
            <a:ext cx="254657" cy="595258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D287070-CF68-4204-9CD7-0DCA05AE9CCE}"/>
                  </a:ext>
                </a:extLst>
              </p:cNvPr>
              <p:cNvSpPr txBox="1"/>
              <p:nvPr/>
            </p:nvSpPr>
            <p:spPr>
              <a:xfrm>
                <a:off x="1554529" y="4272827"/>
                <a:ext cx="3065673" cy="9606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IN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1600" b="1" dirty="0"/>
              </a:p>
              <a:p>
                <a:endParaRPr lang="en-IN" sz="16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D287070-CF68-4204-9CD7-0DCA05AE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529" y="4272827"/>
                <a:ext cx="3065673" cy="9606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7FBBF7-F23E-478B-8643-D00AC6D5B602}"/>
                  </a:ext>
                </a:extLst>
              </p:cNvPr>
              <p:cNvSpPr txBox="1"/>
              <p:nvPr/>
            </p:nvSpPr>
            <p:spPr>
              <a:xfrm>
                <a:off x="4736352" y="4601517"/>
                <a:ext cx="2892669" cy="61908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IN" sz="18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7FBBF7-F23E-478B-8643-D00AC6D5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352" y="4601517"/>
                <a:ext cx="2892669" cy="6190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45EC7E-9048-4BFF-A0B0-B85470A42A11}"/>
                  </a:ext>
                </a:extLst>
              </p:cNvPr>
              <p:cNvSpPr txBox="1"/>
              <p:nvPr/>
            </p:nvSpPr>
            <p:spPr>
              <a:xfrm>
                <a:off x="2860478" y="5379680"/>
                <a:ext cx="3523016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𝑾</m:t>
                      </m:r>
                      <m:sSub>
                        <m:sSubPr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num>
                        <m:den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𝑳𝑹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945EC7E-9048-4BFF-A0B0-B85470A42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478" y="5379680"/>
                <a:ext cx="3523016" cy="5852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601D98-E954-430B-99E3-AACA8EBE172E}"/>
                  </a:ext>
                </a:extLst>
              </p:cNvPr>
              <p:cNvSpPr txBox="1"/>
              <p:nvPr/>
            </p:nvSpPr>
            <p:spPr>
              <a:xfrm>
                <a:off x="5991261" y="2922311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1601D98-E954-430B-99E3-AACA8EBE1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61" y="2922311"/>
                <a:ext cx="349839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rrow: Left 70">
            <a:extLst>
              <a:ext uri="{FF2B5EF4-FFF2-40B4-BE49-F238E27FC236}">
                <a16:creationId xmlns:a16="http://schemas.microsoft.com/office/drawing/2014/main" id="{196929F3-09C1-4982-824E-5878CE937E51}"/>
              </a:ext>
            </a:extLst>
          </p:cNvPr>
          <p:cNvSpPr/>
          <p:nvPr/>
        </p:nvSpPr>
        <p:spPr>
          <a:xfrm>
            <a:off x="6051672" y="3782314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Arrow: Left 71">
            <a:extLst>
              <a:ext uri="{FF2B5EF4-FFF2-40B4-BE49-F238E27FC236}">
                <a16:creationId xmlns:a16="http://schemas.microsoft.com/office/drawing/2014/main" id="{0BDE33DB-72BC-4623-8293-CE1EF217408D}"/>
              </a:ext>
            </a:extLst>
          </p:cNvPr>
          <p:cNvSpPr/>
          <p:nvPr/>
        </p:nvSpPr>
        <p:spPr>
          <a:xfrm>
            <a:off x="4038508" y="3737807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A7ACD079-58C6-4460-B0F1-5BB0377A95BF}"/>
              </a:ext>
            </a:extLst>
          </p:cNvPr>
          <p:cNvSpPr/>
          <p:nvPr/>
        </p:nvSpPr>
        <p:spPr>
          <a:xfrm>
            <a:off x="2133663" y="3731494"/>
            <a:ext cx="866042" cy="2508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323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Character Recognition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6" name="Google Shape;1106;p53">
            <a:extLst>
              <a:ext uri="{FF2B5EF4-FFF2-40B4-BE49-F238E27FC236}">
                <a16:creationId xmlns:a16="http://schemas.microsoft.com/office/drawing/2014/main" id="{EECB83B5-32B7-452C-A308-641B7CE3CF0C}"/>
              </a:ext>
            </a:extLst>
          </p:cNvPr>
          <p:cNvSpPr/>
          <p:nvPr/>
        </p:nvSpPr>
        <p:spPr>
          <a:xfrm>
            <a:off x="1200223" y="284954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07;p53">
            <a:extLst>
              <a:ext uri="{FF2B5EF4-FFF2-40B4-BE49-F238E27FC236}">
                <a16:creationId xmlns:a16="http://schemas.microsoft.com/office/drawing/2014/main" id="{AEF33314-6D7E-4E49-8082-724838A3F934}"/>
              </a:ext>
            </a:extLst>
          </p:cNvPr>
          <p:cNvSpPr/>
          <p:nvPr/>
        </p:nvSpPr>
        <p:spPr>
          <a:xfrm>
            <a:off x="1494368" y="284954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08;p53">
            <a:extLst>
              <a:ext uri="{FF2B5EF4-FFF2-40B4-BE49-F238E27FC236}">
                <a16:creationId xmlns:a16="http://schemas.microsoft.com/office/drawing/2014/main" id="{6AD92B06-20F1-419A-A5DA-195D2DFD06F4}"/>
              </a:ext>
            </a:extLst>
          </p:cNvPr>
          <p:cNvSpPr/>
          <p:nvPr/>
        </p:nvSpPr>
        <p:spPr>
          <a:xfrm>
            <a:off x="1788512" y="284954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09;p53">
            <a:extLst>
              <a:ext uri="{FF2B5EF4-FFF2-40B4-BE49-F238E27FC236}">
                <a16:creationId xmlns:a16="http://schemas.microsoft.com/office/drawing/2014/main" id="{1E3FD13C-B556-4A1E-8D7E-CBF059E9253E}"/>
              </a:ext>
            </a:extLst>
          </p:cNvPr>
          <p:cNvSpPr/>
          <p:nvPr/>
        </p:nvSpPr>
        <p:spPr>
          <a:xfrm>
            <a:off x="2082657" y="284954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10;p53">
            <a:extLst>
              <a:ext uri="{FF2B5EF4-FFF2-40B4-BE49-F238E27FC236}">
                <a16:creationId xmlns:a16="http://schemas.microsoft.com/office/drawing/2014/main" id="{1954D5E6-0AEE-4A7D-A260-DFCF423FAE7C}"/>
              </a:ext>
            </a:extLst>
          </p:cNvPr>
          <p:cNvSpPr/>
          <p:nvPr/>
        </p:nvSpPr>
        <p:spPr>
          <a:xfrm>
            <a:off x="2376801" y="284954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11;p53">
            <a:extLst>
              <a:ext uri="{FF2B5EF4-FFF2-40B4-BE49-F238E27FC236}">
                <a16:creationId xmlns:a16="http://schemas.microsoft.com/office/drawing/2014/main" id="{A8C6FB3D-CFA8-4B04-83F6-C57EAA817DB9}"/>
              </a:ext>
            </a:extLst>
          </p:cNvPr>
          <p:cNvSpPr/>
          <p:nvPr/>
        </p:nvSpPr>
        <p:spPr>
          <a:xfrm>
            <a:off x="1200223" y="317269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12;p53">
            <a:extLst>
              <a:ext uri="{FF2B5EF4-FFF2-40B4-BE49-F238E27FC236}">
                <a16:creationId xmlns:a16="http://schemas.microsoft.com/office/drawing/2014/main" id="{546D1E50-F858-46DA-9E8A-25588D764C70}"/>
              </a:ext>
            </a:extLst>
          </p:cNvPr>
          <p:cNvSpPr/>
          <p:nvPr/>
        </p:nvSpPr>
        <p:spPr>
          <a:xfrm>
            <a:off x="1494368" y="317269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13;p53">
            <a:extLst>
              <a:ext uri="{FF2B5EF4-FFF2-40B4-BE49-F238E27FC236}">
                <a16:creationId xmlns:a16="http://schemas.microsoft.com/office/drawing/2014/main" id="{9FAFFA09-5C04-4BEE-B9C9-5BBC8B2214E8}"/>
              </a:ext>
            </a:extLst>
          </p:cNvPr>
          <p:cNvSpPr/>
          <p:nvPr/>
        </p:nvSpPr>
        <p:spPr>
          <a:xfrm>
            <a:off x="1788512" y="317269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114;p53">
            <a:extLst>
              <a:ext uri="{FF2B5EF4-FFF2-40B4-BE49-F238E27FC236}">
                <a16:creationId xmlns:a16="http://schemas.microsoft.com/office/drawing/2014/main" id="{6EC25649-14FA-4603-A763-16612B01EF81}"/>
              </a:ext>
            </a:extLst>
          </p:cNvPr>
          <p:cNvSpPr/>
          <p:nvPr/>
        </p:nvSpPr>
        <p:spPr>
          <a:xfrm>
            <a:off x="2082657" y="317269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15;p53">
            <a:extLst>
              <a:ext uri="{FF2B5EF4-FFF2-40B4-BE49-F238E27FC236}">
                <a16:creationId xmlns:a16="http://schemas.microsoft.com/office/drawing/2014/main" id="{7F5D021A-8D2F-4E25-8DA7-408FE0DC3A2E}"/>
              </a:ext>
            </a:extLst>
          </p:cNvPr>
          <p:cNvSpPr/>
          <p:nvPr/>
        </p:nvSpPr>
        <p:spPr>
          <a:xfrm>
            <a:off x="2376801" y="317269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116;p53">
            <a:extLst>
              <a:ext uri="{FF2B5EF4-FFF2-40B4-BE49-F238E27FC236}">
                <a16:creationId xmlns:a16="http://schemas.microsoft.com/office/drawing/2014/main" id="{59111DCD-06C0-41BF-8951-A3BF49DFA5C7}"/>
              </a:ext>
            </a:extLst>
          </p:cNvPr>
          <p:cNvSpPr/>
          <p:nvPr/>
        </p:nvSpPr>
        <p:spPr>
          <a:xfrm>
            <a:off x="1200223" y="34958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17;p53">
            <a:extLst>
              <a:ext uri="{FF2B5EF4-FFF2-40B4-BE49-F238E27FC236}">
                <a16:creationId xmlns:a16="http://schemas.microsoft.com/office/drawing/2014/main" id="{C4A5C35C-8E9A-4AB8-ABDE-9E9A99063267}"/>
              </a:ext>
            </a:extLst>
          </p:cNvPr>
          <p:cNvSpPr/>
          <p:nvPr/>
        </p:nvSpPr>
        <p:spPr>
          <a:xfrm>
            <a:off x="1494368" y="34958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18;p53">
            <a:extLst>
              <a:ext uri="{FF2B5EF4-FFF2-40B4-BE49-F238E27FC236}">
                <a16:creationId xmlns:a16="http://schemas.microsoft.com/office/drawing/2014/main" id="{772BA47E-4762-4D61-96A1-ACF3D02414D2}"/>
              </a:ext>
            </a:extLst>
          </p:cNvPr>
          <p:cNvSpPr/>
          <p:nvPr/>
        </p:nvSpPr>
        <p:spPr>
          <a:xfrm>
            <a:off x="1788512" y="34958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19;p53">
            <a:extLst>
              <a:ext uri="{FF2B5EF4-FFF2-40B4-BE49-F238E27FC236}">
                <a16:creationId xmlns:a16="http://schemas.microsoft.com/office/drawing/2014/main" id="{37FA4CDF-1BE2-4765-838E-54136BEC72C5}"/>
              </a:ext>
            </a:extLst>
          </p:cNvPr>
          <p:cNvSpPr/>
          <p:nvPr/>
        </p:nvSpPr>
        <p:spPr>
          <a:xfrm>
            <a:off x="2082657" y="34958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20;p53">
            <a:extLst>
              <a:ext uri="{FF2B5EF4-FFF2-40B4-BE49-F238E27FC236}">
                <a16:creationId xmlns:a16="http://schemas.microsoft.com/office/drawing/2014/main" id="{CA04A1FF-A758-442D-AD76-D00FC35E8165}"/>
              </a:ext>
            </a:extLst>
          </p:cNvPr>
          <p:cNvSpPr/>
          <p:nvPr/>
        </p:nvSpPr>
        <p:spPr>
          <a:xfrm>
            <a:off x="2376801" y="349584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121;p53">
            <a:extLst>
              <a:ext uri="{FF2B5EF4-FFF2-40B4-BE49-F238E27FC236}">
                <a16:creationId xmlns:a16="http://schemas.microsoft.com/office/drawing/2014/main" id="{C7113718-DC7D-4885-A797-C6D551C678E2}"/>
              </a:ext>
            </a:extLst>
          </p:cNvPr>
          <p:cNvSpPr/>
          <p:nvPr/>
        </p:nvSpPr>
        <p:spPr>
          <a:xfrm>
            <a:off x="1200223" y="381899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122;p53">
            <a:extLst>
              <a:ext uri="{FF2B5EF4-FFF2-40B4-BE49-F238E27FC236}">
                <a16:creationId xmlns:a16="http://schemas.microsoft.com/office/drawing/2014/main" id="{D5662100-237E-40FC-A34C-E016B315004E}"/>
              </a:ext>
            </a:extLst>
          </p:cNvPr>
          <p:cNvSpPr/>
          <p:nvPr/>
        </p:nvSpPr>
        <p:spPr>
          <a:xfrm>
            <a:off x="1494368" y="381899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23;p53">
            <a:extLst>
              <a:ext uri="{FF2B5EF4-FFF2-40B4-BE49-F238E27FC236}">
                <a16:creationId xmlns:a16="http://schemas.microsoft.com/office/drawing/2014/main" id="{35FFC692-93B7-4235-B7B7-9758D85789F6}"/>
              </a:ext>
            </a:extLst>
          </p:cNvPr>
          <p:cNvSpPr/>
          <p:nvPr/>
        </p:nvSpPr>
        <p:spPr>
          <a:xfrm>
            <a:off x="1788512" y="381899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124;p53">
            <a:extLst>
              <a:ext uri="{FF2B5EF4-FFF2-40B4-BE49-F238E27FC236}">
                <a16:creationId xmlns:a16="http://schemas.microsoft.com/office/drawing/2014/main" id="{6CA53826-9BBA-47F6-AAC7-97C87AE0C9C2}"/>
              </a:ext>
            </a:extLst>
          </p:cNvPr>
          <p:cNvSpPr/>
          <p:nvPr/>
        </p:nvSpPr>
        <p:spPr>
          <a:xfrm>
            <a:off x="2082657" y="381899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125;p53">
            <a:extLst>
              <a:ext uri="{FF2B5EF4-FFF2-40B4-BE49-F238E27FC236}">
                <a16:creationId xmlns:a16="http://schemas.microsoft.com/office/drawing/2014/main" id="{E1FEC80B-931C-4C2D-9D3F-EEB04577F59A}"/>
              </a:ext>
            </a:extLst>
          </p:cNvPr>
          <p:cNvSpPr/>
          <p:nvPr/>
        </p:nvSpPr>
        <p:spPr>
          <a:xfrm>
            <a:off x="2376801" y="3818993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126;p53">
            <a:extLst>
              <a:ext uri="{FF2B5EF4-FFF2-40B4-BE49-F238E27FC236}">
                <a16:creationId xmlns:a16="http://schemas.microsoft.com/office/drawing/2014/main" id="{A293AE24-7682-427C-AE9C-8429F823DA74}"/>
              </a:ext>
            </a:extLst>
          </p:cNvPr>
          <p:cNvSpPr/>
          <p:nvPr/>
        </p:nvSpPr>
        <p:spPr>
          <a:xfrm>
            <a:off x="1200223" y="412547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127;p53">
            <a:extLst>
              <a:ext uri="{FF2B5EF4-FFF2-40B4-BE49-F238E27FC236}">
                <a16:creationId xmlns:a16="http://schemas.microsoft.com/office/drawing/2014/main" id="{6AECB4E9-C4F3-4D36-9E94-0BF3C44A9F6E}"/>
              </a:ext>
            </a:extLst>
          </p:cNvPr>
          <p:cNvSpPr/>
          <p:nvPr/>
        </p:nvSpPr>
        <p:spPr>
          <a:xfrm>
            <a:off x="1494368" y="412547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128;p53">
            <a:extLst>
              <a:ext uri="{FF2B5EF4-FFF2-40B4-BE49-F238E27FC236}">
                <a16:creationId xmlns:a16="http://schemas.microsoft.com/office/drawing/2014/main" id="{074C2052-6D24-42C7-A748-7E4EFB6CD4EB}"/>
              </a:ext>
            </a:extLst>
          </p:cNvPr>
          <p:cNvSpPr/>
          <p:nvPr/>
        </p:nvSpPr>
        <p:spPr>
          <a:xfrm>
            <a:off x="1788512" y="412547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129;p53">
            <a:extLst>
              <a:ext uri="{FF2B5EF4-FFF2-40B4-BE49-F238E27FC236}">
                <a16:creationId xmlns:a16="http://schemas.microsoft.com/office/drawing/2014/main" id="{A39365B5-3FB3-40C5-98AB-1F3102F555D9}"/>
              </a:ext>
            </a:extLst>
          </p:cNvPr>
          <p:cNvSpPr/>
          <p:nvPr/>
        </p:nvSpPr>
        <p:spPr>
          <a:xfrm>
            <a:off x="2082657" y="412547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130;p53">
            <a:extLst>
              <a:ext uri="{FF2B5EF4-FFF2-40B4-BE49-F238E27FC236}">
                <a16:creationId xmlns:a16="http://schemas.microsoft.com/office/drawing/2014/main" id="{37C52D00-5AE1-41FB-ABB0-7EA4B66A360C}"/>
              </a:ext>
            </a:extLst>
          </p:cNvPr>
          <p:cNvSpPr/>
          <p:nvPr/>
        </p:nvSpPr>
        <p:spPr>
          <a:xfrm>
            <a:off x="2376801" y="412547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131;p53">
            <a:extLst>
              <a:ext uri="{FF2B5EF4-FFF2-40B4-BE49-F238E27FC236}">
                <a16:creationId xmlns:a16="http://schemas.microsoft.com/office/drawing/2014/main" id="{4E9E050E-6DB0-4416-94F6-4122E952C33A}"/>
              </a:ext>
            </a:extLst>
          </p:cNvPr>
          <p:cNvSpPr/>
          <p:nvPr/>
        </p:nvSpPr>
        <p:spPr>
          <a:xfrm>
            <a:off x="1200223" y="443196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132;p53">
            <a:extLst>
              <a:ext uri="{FF2B5EF4-FFF2-40B4-BE49-F238E27FC236}">
                <a16:creationId xmlns:a16="http://schemas.microsoft.com/office/drawing/2014/main" id="{377B8C30-26D0-43E5-973C-560440D0FF3A}"/>
              </a:ext>
            </a:extLst>
          </p:cNvPr>
          <p:cNvSpPr/>
          <p:nvPr/>
        </p:nvSpPr>
        <p:spPr>
          <a:xfrm>
            <a:off x="1494368" y="443196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133;p53">
            <a:extLst>
              <a:ext uri="{FF2B5EF4-FFF2-40B4-BE49-F238E27FC236}">
                <a16:creationId xmlns:a16="http://schemas.microsoft.com/office/drawing/2014/main" id="{937C976F-5E52-4F86-8A66-416797745110}"/>
              </a:ext>
            </a:extLst>
          </p:cNvPr>
          <p:cNvSpPr/>
          <p:nvPr/>
        </p:nvSpPr>
        <p:spPr>
          <a:xfrm>
            <a:off x="1788512" y="443196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134;p53">
            <a:extLst>
              <a:ext uri="{FF2B5EF4-FFF2-40B4-BE49-F238E27FC236}">
                <a16:creationId xmlns:a16="http://schemas.microsoft.com/office/drawing/2014/main" id="{73D80E8B-0F00-4838-90AA-1D4FBC27CB6A}"/>
              </a:ext>
            </a:extLst>
          </p:cNvPr>
          <p:cNvSpPr/>
          <p:nvPr/>
        </p:nvSpPr>
        <p:spPr>
          <a:xfrm>
            <a:off x="2082657" y="4431961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135;p53">
            <a:extLst>
              <a:ext uri="{FF2B5EF4-FFF2-40B4-BE49-F238E27FC236}">
                <a16:creationId xmlns:a16="http://schemas.microsoft.com/office/drawing/2014/main" id="{D19C2623-0000-4162-A3F9-EBB876E1596F}"/>
              </a:ext>
            </a:extLst>
          </p:cNvPr>
          <p:cNvSpPr/>
          <p:nvPr/>
        </p:nvSpPr>
        <p:spPr>
          <a:xfrm>
            <a:off x="2376801" y="4431961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136;p53">
            <a:extLst>
              <a:ext uri="{FF2B5EF4-FFF2-40B4-BE49-F238E27FC236}">
                <a16:creationId xmlns:a16="http://schemas.microsoft.com/office/drawing/2014/main" id="{CD56499D-FD13-4C13-B41B-D3A3C48DF230}"/>
              </a:ext>
            </a:extLst>
          </p:cNvPr>
          <p:cNvSpPr/>
          <p:nvPr/>
        </p:nvSpPr>
        <p:spPr>
          <a:xfrm>
            <a:off x="1200223" y="47384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137;p53">
            <a:extLst>
              <a:ext uri="{FF2B5EF4-FFF2-40B4-BE49-F238E27FC236}">
                <a16:creationId xmlns:a16="http://schemas.microsoft.com/office/drawing/2014/main" id="{5C6F59A0-5467-4062-BF69-DDCE241C2CDA}"/>
              </a:ext>
            </a:extLst>
          </p:cNvPr>
          <p:cNvSpPr/>
          <p:nvPr/>
        </p:nvSpPr>
        <p:spPr>
          <a:xfrm>
            <a:off x="1494368" y="47384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138;p53">
            <a:extLst>
              <a:ext uri="{FF2B5EF4-FFF2-40B4-BE49-F238E27FC236}">
                <a16:creationId xmlns:a16="http://schemas.microsoft.com/office/drawing/2014/main" id="{9489D825-AA36-45F9-B80F-27CDD188CEA8}"/>
              </a:ext>
            </a:extLst>
          </p:cNvPr>
          <p:cNvSpPr/>
          <p:nvPr/>
        </p:nvSpPr>
        <p:spPr>
          <a:xfrm>
            <a:off x="1788512" y="47384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139;p53">
            <a:extLst>
              <a:ext uri="{FF2B5EF4-FFF2-40B4-BE49-F238E27FC236}">
                <a16:creationId xmlns:a16="http://schemas.microsoft.com/office/drawing/2014/main" id="{97EC4C6B-EE59-44D6-9BDD-0C6ABC92994B}"/>
              </a:ext>
            </a:extLst>
          </p:cNvPr>
          <p:cNvSpPr/>
          <p:nvPr/>
        </p:nvSpPr>
        <p:spPr>
          <a:xfrm>
            <a:off x="2082657" y="47384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140;p53">
            <a:extLst>
              <a:ext uri="{FF2B5EF4-FFF2-40B4-BE49-F238E27FC236}">
                <a16:creationId xmlns:a16="http://schemas.microsoft.com/office/drawing/2014/main" id="{74095D04-5C22-454B-8DD4-32143383A68C}"/>
              </a:ext>
            </a:extLst>
          </p:cNvPr>
          <p:cNvSpPr/>
          <p:nvPr/>
        </p:nvSpPr>
        <p:spPr>
          <a:xfrm>
            <a:off x="2376801" y="47384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141;p53">
            <a:extLst>
              <a:ext uri="{FF2B5EF4-FFF2-40B4-BE49-F238E27FC236}">
                <a16:creationId xmlns:a16="http://schemas.microsoft.com/office/drawing/2014/main" id="{86C1FA16-C9C6-4661-9500-18C692024FBB}"/>
              </a:ext>
            </a:extLst>
          </p:cNvPr>
          <p:cNvSpPr/>
          <p:nvPr/>
        </p:nvSpPr>
        <p:spPr>
          <a:xfrm>
            <a:off x="2859773" y="3793999"/>
            <a:ext cx="917700" cy="28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142;p53">
            <a:extLst>
              <a:ext uri="{FF2B5EF4-FFF2-40B4-BE49-F238E27FC236}">
                <a16:creationId xmlns:a16="http://schemas.microsoft.com/office/drawing/2014/main" id="{4CA5565D-75FD-46CC-B55F-75EF4FEB182D}"/>
              </a:ext>
            </a:extLst>
          </p:cNvPr>
          <p:cNvSpPr txBox="1"/>
          <p:nvPr/>
        </p:nvSpPr>
        <p:spPr>
          <a:xfrm>
            <a:off x="3822348" y="3533899"/>
            <a:ext cx="74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143;p53">
            <a:extLst>
              <a:ext uri="{FF2B5EF4-FFF2-40B4-BE49-F238E27FC236}">
                <a16:creationId xmlns:a16="http://schemas.microsoft.com/office/drawing/2014/main" id="{F27A9436-1204-4E68-B0AA-3072E8403259}"/>
              </a:ext>
            </a:extLst>
          </p:cNvPr>
          <p:cNvSpPr/>
          <p:nvPr/>
        </p:nvSpPr>
        <p:spPr>
          <a:xfrm>
            <a:off x="5458736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144;p53">
            <a:extLst>
              <a:ext uri="{FF2B5EF4-FFF2-40B4-BE49-F238E27FC236}">
                <a16:creationId xmlns:a16="http://schemas.microsoft.com/office/drawing/2014/main" id="{4B8BE4A0-8F6E-4D15-B7A7-6AB3FE6D991D}"/>
              </a:ext>
            </a:extLst>
          </p:cNvPr>
          <p:cNvSpPr/>
          <p:nvPr/>
        </p:nvSpPr>
        <p:spPr>
          <a:xfrm>
            <a:off x="5752880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145;p53">
            <a:extLst>
              <a:ext uri="{FF2B5EF4-FFF2-40B4-BE49-F238E27FC236}">
                <a16:creationId xmlns:a16="http://schemas.microsoft.com/office/drawing/2014/main" id="{5EC9BED6-5C69-4134-8D0F-9A2535EC41C3}"/>
              </a:ext>
            </a:extLst>
          </p:cNvPr>
          <p:cNvSpPr/>
          <p:nvPr/>
        </p:nvSpPr>
        <p:spPr>
          <a:xfrm>
            <a:off x="6047025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146;p53">
            <a:extLst>
              <a:ext uri="{FF2B5EF4-FFF2-40B4-BE49-F238E27FC236}">
                <a16:creationId xmlns:a16="http://schemas.microsoft.com/office/drawing/2014/main" id="{8D3939CC-A0B4-4B23-9FFB-5A7935C451D9}"/>
              </a:ext>
            </a:extLst>
          </p:cNvPr>
          <p:cNvSpPr/>
          <p:nvPr/>
        </p:nvSpPr>
        <p:spPr>
          <a:xfrm>
            <a:off x="6341169" y="2731698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147;p53">
            <a:extLst>
              <a:ext uri="{FF2B5EF4-FFF2-40B4-BE49-F238E27FC236}">
                <a16:creationId xmlns:a16="http://schemas.microsoft.com/office/drawing/2014/main" id="{82F4C311-7AD6-4109-9AEC-28A2CBBD5513}"/>
              </a:ext>
            </a:extLst>
          </p:cNvPr>
          <p:cNvSpPr/>
          <p:nvPr/>
        </p:nvSpPr>
        <p:spPr>
          <a:xfrm>
            <a:off x="6635314" y="273169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148;p53">
            <a:extLst>
              <a:ext uri="{FF2B5EF4-FFF2-40B4-BE49-F238E27FC236}">
                <a16:creationId xmlns:a16="http://schemas.microsoft.com/office/drawing/2014/main" id="{706A7BE2-1AF7-441D-B6AD-CD4B510545E2}"/>
              </a:ext>
            </a:extLst>
          </p:cNvPr>
          <p:cNvSpPr/>
          <p:nvPr/>
        </p:nvSpPr>
        <p:spPr>
          <a:xfrm>
            <a:off x="5458736" y="30548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149;p53">
            <a:extLst>
              <a:ext uri="{FF2B5EF4-FFF2-40B4-BE49-F238E27FC236}">
                <a16:creationId xmlns:a16="http://schemas.microsoft.com/office/drawing/2014/main" id="{15345D07-2EDD-44AD-B778-32F4550B8276}"/>
              </a:ext>
            </a:extLst>
          </p:cNvPr>
          <p:cNvSpPr/>
          <p:nvPr/>
        </p:nvSpPr>
        <p:spPr>
          <a:xfrm>
            <a:off x="5752880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150;p53">
            <a:extLst>
              <a:ext uri="{FF2B5EF4-FFF2-40B4-BE49-F238E27FC236}">
                <a16:creationId xmlns:a16="http://schemas.microsoft.com/office/drawing/2014/main" id="{15C06CA7-36D0-442E-BCDF-E00249238D09}"/>
              </a:ext>
            </a:extLst>
          </p:cNvPr>
          <p:cNvSpPr/>
          <p:nvPr/>
        </p:nvSpPr>
        <p:spPr>
          <a:xfrm>
            <a:off x="6047025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151;p53">
            <a:extLst>
              <a:ext uri="{FF2B5EF4-FFF2-40B4-BE49-F238E27FC236}">
                <a16:creationId xmlns:a16="http://schemas.microsoft.com/office/drawing/2014/main" id="{F1E46857-C520-4EE7-9FCD-8E453FADB5D7}"/>
              </a:ext>
            </a:extLst>
          </p:cNvPr>
          <p:cNvSpPr/>
          <p:nvPr/>
        </p:nvSpPr>
        <p:spPr>
          <a:xfrm>
            <a:off x="6341169" y="3054846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152;p53">
            <a:extLst>
              <a:ext uri="{FF2B5EF4-FFF2-40B4-BE49-F238E27FC236}">
                <a16:creationId xmlns:a16="http://schemas.microsoft.com/office/drawing/2014/main" id="{E1D614D6-1CBA-4AF0-993A-4400BE4ECA8E}"/>
              </a:ext>
            </a:extLst>
          </p:cNvPr>
          <p:cNvSpPr/>
          <p:nvPr/>
        </p:nvSpPr>
        <p:spPr>
          <a:xfrm>
            <a:off x="6635314" y="3054846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153;p53">
            <a:extLst>
              <a:ext uri="{FF2B5EF4-FFF2-40B4-BE49-F238E27FC236}">
                <a16:creationId xmlns:a16="http://schemas.microsoft.com/office/drawing/2014/main" id="{C16BBCA9-9BBF-4563-9D3C-859AE5BF6E50}"/>
              </a:ext>
            </a:extLst>
          </p:cNvPr>
          <p:cNvSpPr/>
          <p:nvPr/>
        </p:nvSpPr>
        <p:spPr>
          <a:xfrm>
            <a:off x="5458736" y="337799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154;p53">
            <a:extLst>
              <a:ext uri="{FF2B5EF4-FFF2-40B4-BE49-F238E27FC236}">
                <a16:creationId xmlns:a16="http://schemas.microsoft.com/office/drawing/2014/main" id="{26958EA3-1464-4DEC-A62D-38693C1E0A0A}"/>
              </a:ext>
            </a:extLst>
          </p:cNvPr>
          <p:cNvSpPr/>
          <p:nvPr/>
        </p:nvSpPr>
        <p:spPr>
          <a:xfrm>
            <a:off x="5752880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55;p53">
            <a:extLst>
              <a:ext uri="{FF2B5EF4-FFF2-40B4-BE49-F238E27FC236}">
                <a16:creationId xmlns:a16="http://schemas.microsoft.com/office/drawing/2014/main" id="{B11FCA4F-D919-4BE4-B5B2-F4146C45C3D8}"/>
              </a:ext>
            </a:extLst>
          </p:cNvPr>
          <p:cNvSpPr/>
          <p:nvPr/>
        </p:nvSpPr>
        <p:spPr>
          <a:xfrm>
            <a:off x="6047025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156;p53">
            <a:extLst>
              <a:ext uri="{FF2B5EF4-FFF2-40B4-BE49-F238E27FC236}">
                <a16:creationId xmlns:a16="http://schemas.microsoft.com/office/drawing/2014/main" id="{D5552305-0001-46DF-BC49-46F3A04EB839}"/>
              </a:ext>
            </a:extLst>
          </p:cNvPr>
          <p:cNvSpPr/>
          <p:nvPr/>
        </p:nvSpPr>
        <p:spPr>
          <a:xfrm>
            <a:off x="6341169" y="337799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57;p53">
            <a:extLst>
              <a:ext uri="{FF2B5EF4-FFF2-40B4-BE49-F238E27FC236}">
                <a16:creationId xmlns:a16="http://schemas.microsoft.com/office/drawing/2014/main" id="{01EA17AA-91F9-42C8-A325-0BD7A0D05735}"/>
              </a:ext>
            </a:extLst>
          </p:cNvPr>
          <p:cNvSpPr/>
          <p:nvPr/>
        </p:nvSpPr>
        <p:spPr>
          <a:xfrm>
            <a:off x="6635314" y="3377994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158;p53">
            <a:extLst>
              <a:ext uri="{FF2B5EF4-FFF2-40B4-BE49-F238E27FC236}">
                <a16:creationId xmlns:a16="http://schemas.microsoft.com/office/drawing/2014/main" id="{80CE3689-A4C4-4262-83E2-2D67B2F44044}"/>
              </a:ext>
            </a:extLst>
          </p:cNvPr>
          <p:cNvSpPr/>
          <p:nvPr/>
        </p:nvSpPr>
        <p:spPr>
          <a:xfrm>
            <a:off x="5458736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159;p53">
            <a:extLst>
              <a:ext uri="{FF2B5EF4-FFF2-40B4-BE49-F238E27FC236}">
                <a16:creationId xmlns:a16="http://schemas.microsoft.com/office/drawing/2014/main" id="{88799A15-C567-43F4-A7C1-43D63108D3C0}"/>
              </a:ext>
            </a:extLst>
          </p:cNvPr>
          <p:cNvSpPr/>
          <p:nvPr/>
        </p:nvSpPr>
        <p:spPr>
          <a:xfrm>
            <a:off x="5752880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160;p53">
            <a:extLst>
              <a:ext uri="{FF2B5EF4-FFF2-40B4-BE49-F238E27FC236}">
                <a16:creationId xmlns:a16="http://schemas.microsoft.com/office/drawing/2014/main" id="{E82C473B-2809-4D75-9062-917AC6B53A79}"/>
              </a:ext>
            </a:extLst>
          </p:cNvPr>
          <p:cNvSpPr/>
          <p:nvPr/>
        </p:nvSpPr>
        <p:spPr>
          <a:xfrm>
            <a:off x="6047025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161;p53">
            <a:extLst>
              <a:ext uri="{FF2B5EF4-FFF2-40B4-BE49-F238E27FC236}">
                <a16:creationId xmlns:a16="http://schemas.microsoft.com/office/drawing/2014/main" id="{0A6DF7DC-A6A9-4A3D-AC2B-ED45E53A2AB6}"/>
              </a:ext>
            </a:extLst>
          </p:cNvPr>
          <p:cNvSpPr/>
          <p:nvPr/>
        </p:nvSpPr>
        <p:spPr>
          <a:xfrm>
            <a:off x="6341169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162;p53">
            <a:extLst>
              <a:ext uri="{FF2B5EF4-FFF2-40B4-BE49-F238E27FC236}">
                <a16:creationId xmlns:a16="http://schemas.microsoft.com/office/drawing/2014/main" id="{28881EC8-64AC-41DE-B055-36BC2F8A2D57}"/>
              </a:ext>
            </a:extLst>
          </p:cNvPr>
          <p:cNvSpPr/>
          <p:nvPr/>
        </p:nvSpPr>
        <p:spPr>
          <a:xfrm>
            <a:off x="6635314" y="370114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163;p53">
            <a:extLst>
              <a:ext uri="{FF2B5EF4-FFF2-40B4-BE49-F238E27FC236}">
                <a16:creationId xmlns:a16="http://schemas.microsoft.com/office/drawing/2014/main" id="{947CC65A-C6FF-4A60-AE59-1415A40D108A}"/>
              </a:ext>
            </a:extLst>
          </p:cNvPr>
          <p:cNvSpPr/>
          <p:nvPr/>
        </p:nvSpPr>
        <p:spPr>
          <a:xfrm>
            <a:off x="5458736" y="400762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164;p53">
            <a:extLst>
              <a:ext uri="{FF2B5EF4-FFF2-40B4-BE49-F238E27FC236}">
                <a16:creationId xmlns:a16="http://schemas.microsoft.com/office/drawing/2014/main" id="{65581A80-3BA2-4429-82B2-1A83D341982D}"/>
              </a:ext>
            </a:extLst>
          </p:cNvPr>
          <p:cNvSpPr/>
          <p:nvPr/>
        </p:nvSpPr>
        <p:spPr>
          <a:xfrm>
            <a:off x="5752880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165;p53">
            <a:extLst>
              <a:ext uri="{FF2B5EF4-FFF2-40B4-BE49-F238E27FC236}">
                <a16:creationId xmlns:a16="http://schemas.microsoft.com/office/drawing/2014/main" id="{514F44AC-23F8-4DDA-A288-C60929927B0C}"/>
              </a:ext>
            </a:extLst>
          </p:cNvPr>
          <p:cNvSpPr/>
          <p:nvPr/>
        </p:nvSpPr>
        <p:spPr>
          <a:xfrm>
            <a:off x="6047025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166;p53">
            <a:extLst>
              <a:ext uri="{FF2B5EF4-FFF2-40B4-BE49-F238E27FC236}">
                <a16:creationId xmlns:a16="http://schemas.microsoft.com/office/drawing/2014/main" id="{4A8E00B4-263D-4C6A-B6AD-2524549CCB56}"/>
              </a:ext>
            </a:extLst>
          </p:cNvPr>
          <p:cNvSpPr/>
          <p:nvPr/>
        </p:nvSpPr>
        <p:spPr>
          <a:xfrm>
            <a:off x="6341169" y="400762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167;p53">
            <a:extLst>
              <a:ext uri="{FF2B5EF4-FFF2-40B4-BE49-F238E27FC236}">
                <a16:creationId xmlns:a16="http://schemas.microsoft.com/office/drawing/2014/main" id="{BB465FC7-250B-4214-A8AE-DC5470D9F89C}"/>
              </a:ext>
            </a:extLst>
          </p:cNvPr>
          <p:cNvSpPr/>
          <p:nvPr/>
        </p:nvSpPr>
        <p:spPr>
          <a:xfrm>
            <a:off x="6635314" y="400762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168;p53">
            <a:extLst>
              <a:ext uri="{FF2B5EF4-FFF2-40B4-BE49-F238E27FC236}">
                <a16:creationId xmlns:a16="http://schemas.microsoft.com/office/drawing/2014/main" id="{E01E74B7-2856-498B-A409-359CC245004E}"/>
              </a:ext>
            </a:extLst>
          </p:cNvPr>
          <p:cNvSpPr/>
          <p:nvPr/>
        </p:nvSpPr>
        <p:spPr>
          <a:xfrm>
            <a:off x="5458736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169;p53">
            <a:extLst>
              <a:ext uri="{FF2B5EF4-FFF2-40B4-BE49-F238E27FC236}">
                <a16:creationId xmlns:a16="http://schemas.microsoft.com/office/drawing/2014/main" id="{F25189C9-A533-4475-9F4B-B5F6FBA324F5}"/>
              </a:ext>
            </a:extLst>
          </p:cNvPr>
          <p:cNvSpPr/>
          <p:nvPr/>
        </p:nvSpPr>
        <p:spPr>
          <a:xfrm>
            <a:off x="5752880" y="4314112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170;p53">
            <a:extLst>
              <a:ext uri="{FF2B5EF4-FFF2-40B4-BE49-F238E27FC236}">
                <a16:creationId xmlns:a16="http://schemas.microsoft.com/office/drawing/2014/main" id="{4962B382-E33D-4652-9D21-342E558FF2C6}"/>
              </a:ext>
            </a:extLst>
          </p:cNvPr>
          <p:cNvSpPr/>
          <p:nvPr/>
        </p:nvSpPr>
        <p:spPr>
          <a:xfrm>
            <a:off x="6047025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171;p53">
            <a:extLst>
              <a:ext uri="{FF2B5EF4-FFF2-40B4-BE49-F238E27FC236}">
                <a16:creationId xmlns:a16="http://schemas.microsoft.com/office/drawing/2014/main" id="{AD5A629E-9AE1-40AC-BD89-6B9B77AEC7C4}"/>
              </a:ext>
            </a:extLst>
          </p:cNvPr>
          <p:cNvSpPr/>
          <p:nvPr/>
        </p:nvSpPr>
        <p:spPr>
          <a:xfrm>
            <a:off x="6341169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172;p53">
            <a:extLst>
              <a:ext uri="{FF2B5EF4-FFF2-40B4-BE49-F238E27FC236}">
                <a16:creationId xmlns:a16="http://schemas.microsoft.com/office/drawing/2014/main" id="{7F8C6516-B3F7-4E60-8CB7-43066D217F96}"/>
              </a:ext>
            </a:extLst>
          </p:cNvPr>
          <p:cNvSpPr/>
          <p:nvPr/>
        </p:nvSpPr>
        <p:spPr>
          <a:xfrm>
            <a:off x="6635314" y="4314112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173;p53">
            <a:extLst>
              <a:ext uri="{FF2B5EF4-FFF2-40B4-BE49-F238E27FC236}">
                <a16:creationId xmlns:a16="http://schemas.microsoft.com/office/drawing/2014/main" id="{B460FF06-09B4-46D2-A7F9-6951C6F4FA3E}"/>
              </a:ext>
            </a:extLst>
          </p:cNvPr>
          <p:cNvSpPr/>
          <p:nvPr/>
        </p:nvSpPr>
        <p:spPr>
          <a:xfrm>
            <a:off x="5458736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74;p53">
            <a:extLst>
              <a:ext uri="{FF2B5EF4-FFF2-40B4-BE49-F238E27FC236}">
                <a16:creationId xmlns:a16="http://schemas.microsoft.com/office/drawing/2014/main" id="{3C874B3A-E9C7-4D71-A583-89BB50BFC680}"/>
              </a:ext>
            </a:extLst>
          </p:cNvPr>
          <p:cNvSpPr/>
          <p:nvPr/>
        </p:nvSpPr>
        <p:spPr>
          <a:xfrm>
            <a:off x="5752880" y="462059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75;p53">
            <a:extLst>
              <a:ext uri="{FF2B5EF4-FFF2-40B4-BE49-F238E27FC236}">
                <a16:creationId xmlns:a16="http://schemas.microsoft.com/office/drawing/2014/main" id="{AEC8621C-AF98-406D-9A67-F736CE40CC7A}"/>
              </a:ext>
            </a:extLst>
          </p:cNvPr>
          <p:cNvSpPr/>
          <p:nvPr/>
        </p:nvSpPr>
        <p:spPr>
          <a:xfrm>
            <a:off x="6047025" y="4620597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76;p53">
            <a:extLst>
              <a:ext uri="{FF2B5EF4-FFF2-40B4-BE49-F238E27FC236}">
                <a16:creationId xmlns:a16="http://schemas.microsoft.com/office/drawing/2014/main" id="{DFA75274-5E18-418F-9D49-8DBB3FD8C140}"/>
              </a:ext>
            </a:extLst>
          </p:cNvPr>
          <p:cNvSpPr/>
          <p:nvPr/>
        </p:nvSpPr>
        <p:spPr>
          <a:xfrm>
            <a:off x="6341169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77;p53">
            <a:extLst>
              <a:ext uri="{FF2B5EF4-FFF2-40B4-BE49-F238E27FC236}">
                <a16:creationId xmlns:a16="http://schemas.microsoft.com/office/drawing/2014/main" id="{47985B4B-044F-4688-B581-4D523EDF41DA}"/>
              </a:ext>
            </a:extLst>
          </p:cNvPr>
          <p:cNvSpPr/>
          <p:nvPr/>
        </p:nvSpPr>
        <p:spPr>
          <a:xfrm>
            <a:off x="6635314" y="4620597"/>
            <a:ext cx="260100" cy="28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78;p53">
            <a:extLst>
              <a:ext uri="{FF2B5EF4-FFF2-40B4-BE49-F238E27FC236}">
                <a16:creationId xmlns:a16="http://schemas.microsoft.com/office/drawing/2014/main" id="{6239A0DE-E70F-4442-A2B8-4A34827E20B6}"/>
              </a:ext>
            </a:extLst>
          </p:cNvPr>
          <p:cNvSpPr/>
          <p:nvPr/>
        </p:nvSpPr>
        <p:spPr>
          <a:xfrm>
            <a:off x="6971223" y="3620873"/>
            <a:ext cx="917700" cy="28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79;p53">
            <a:extLst>
              <a:ext uri="{FF2B5EF4-FFF2-40B4-BE49-F238E27FC236}">
                <a16:creationId xmlns:a16="http://schemas.microsoft.com/office/drawing/2014/main" id="{E6BBEFA9-F8B4-4434-9D09-61CD873457F2}"/>
              </a:ext>
            </a:extLst>
          </p:cNvPr>
          <p:cNvSpPr txBox="1"/>
          <p:nvPr/>
        </p:nvSpPr>
        <p:spPr>
          <a:xfrm>
            <a:off x="7964711" y="3360773"/>
            <a:ext cx="74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8FB1B8-3FA5-400A-B549-623B282ADCA5}"/>
              </a:ext>
            </a:extLst>
          </p:cNvPr>
          <p:cNvSpPr txBox="1"/>
          <p:nvPr/>
        </p:nvSpPr>
        <p:spPr>
          <a:xfrm>
            <a:off x="1437945" y="1071720"/>
            <a:ext cx="6017932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We wish to create an ANN which can recognize alphabets from a noisy 7x5 pixel binary pattern</a:t>
            </a:r>
          </a:p>
        </p:txBody>
      </p:sp>
    </p:spTree>
    <p:extLst>
      <p:ext uri="{BB962C8B-B14F-4D97-AF65-F5344CB8AC3E}">
        <p14:creationId xmlns:p14="http://schemas.microsoft.com/office/powerpoint/2010/main" val="392614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B0760-6049-4842-A9D5-52375B367FB4}"/>
              </a:ext>
            </a:extLst>
          </p:cNvPr>
          <p:cNvSpPr txBox="1"/>
          <p:nvPr/>
        </p:nvSpPr>
        <p:spPr>
          <a:xfrm>
            <a:off x="492368" y="888023"/>
            <a:ext cx="8563709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 to Artificial Neural Network:</a:t>
            </a:r>
          </a:p>
          <a:p>
            <a:pPr marL="800100" lvl="1" indent="-342900">
              <a:buAutoNum type="arabicPeriod"/>
            </a:pPr>
            <a:r>
              <a:rPr lang="en-US" dirty="0"/>
              <a:t>Training and Testing Phases</a:t>
            </a:r>
          </a:p>
          <a:p>
            <a:pPr marL="800100" lvl="1" indent="-342900">
              <a:buAutoNum type="arabicPeriod"/>
            </a:pPr>
            <a:r>
              <a:rPr lang="en-US" dirty="0"/>
              <a:t>Perceptron, Activation Function</a:t>
            </a:r>
          </a:p>
          <a:p>
            <a:pPr marL="800100" lvl="1" indent="-342900">
              <a:buAutoNum type="arabicPeriod"/>
            </a:pPr>
            <a:r>
              <a:rPr lang="en-US" dirty="0"/>
              <a:t>Forward Propagation</a:t>
            </a:r>
          </a:p>
          <a:p>
            <a:pPr marL="800100" lvl="1" indent="-342900">
              <a:buAutoNum type="arabicPeriod"/>
            </a:pPr>
            <a:r>
              <a:rPr lang="en-US" dirty="0"/>
              <a:t>Gradient Descent </a:t>
            </a:r>
          </a:p>
          <a:p>
            <a:pPr marL="800100" lvl="1" indent="-342900">
              <a:buAutoNum type="arabicPeriod"/>
            </a:pPr>
            <a:r>
              <a:rPr lang="en-US" dirty="0"/>
              <a:t>Backpropagation</a:t>
            </a:r>
          </a:p>
          <a:p>
            <a:pPr marL="800100" lvl="1" indent="-342900">
              <a:buAutoNum type="arabicPeriod"/>
            </a:pPr>
            <a:r>
              <a:rPr lang="en-US" dirty="0"/>
              <a:t>MATLAB 7x5 Character Recognition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Neural Network using Spintronics: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Magnetic Anisotropy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Potential Landscape of a magnet 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Magnetic Field applied in the Hard and Easy Axis 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Multiferroics 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Design of Neural Network in Hardware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Experimental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Electromagnet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Magnetic Thermal Annealing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Gaussmeter</a:t>
            </a:r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0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Character Recognition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81" name="Google Shape;1188;p54">
            <a:extLst>
              <a:ext uri="{FF2B5EF4-FFF2-40B4-BE49-F238E27FC236}">
                <a16:creationId xmlns:a16="http://schemas.microsoft.com/office/drawing/2014/main" id="{2B8F93DB-CD54-4FC0-82F0-2C552711C2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986" y="1246325"/>
            <a:ext cx="8206025" cy="271058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319C89D-A209-4EA3-9EF7-209E8BA99DBD}"/>
              </a:ext>
            </a:extLst>
          </p:cNvPr>
          <p:cNvSpPr txBox="1"/>
          <p:nvPr/>
        </p:nvSpPr>
        <p:spPr>
          <a:xfrm>
            <a:off x="589085" y="4413738"/>
            <a:ext cx="40532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35 Pixel values of the test character</a:t>
            </a:r>
          </a:p>
          <a:p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26 bit array suggesting the character</a:t>
            </a:r>
          </a:p>
          <a:p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CA1E78-FE87-4E43-B625-FFD2878B3F71}"/>
              </a:ext>
            </a:extLst>
          </p:cNvPr>
          <p:cNvSpPr txBox="1"/>
          <p:nvPr/>
        </p:nvSpPr>
        <p:spPr>
          <a:xfrm>
            <a:off x="4567003" y="4433680"/>
            <a:ext cx="405325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1,0,0,0,0,0,0,0,…..0,0,0,0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0,1,0,0,0,0,0,0,……0,0,0,0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C: 0,0,1,0,0,0,0,0,……0,0,0,0</a:t>
            </a: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Similarly others</a:t>
            </a:r>
          </a:p>
        </p:txBody>
      </p:sp>
    </p:spTree>
    <p:extLst>
      <p:ext uri="{BB962C8B-B14F-4D97-AF65-F5344CB8AC3E}">
        <p14:creationId xmlns:p14="http://schemas.microsoft.com/office/powerpoint/2010/main" val="204170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Character Recognition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9" name="Google Shape;1197;p55">
            <a:extLst>
              <a:ext uri="{FF2B5EF4-FFF2-40B4-BE49-F238E27FC236}">
                <a16:creationId xmlns:a16="http://schemas.microsoft.com/office/drawing/2014/main" id="{F84892DC-5A7C-4007-9D29-CC6722AED11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4925" y="900719"/>
            <a:ext cx="65341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98;p55">
            <a:extLst>
              <a:ext uri="{FF2B5EF4-FFF2-40B4-BE49-F238E27FC236}">
                <a16:creationId xmlns:a16="http://schemas.microsoft.com/office/drawing/2014/main" id="{DFD32914-A3CB-436A-895C-95CD38B0E8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574"/>
          <a:stretch/>
        </p:blipFill>
        <p:spPr>
          <a:xfrm>
            <a:off x="1300175" y="2143775"/>
            <a:ext cx="64407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99;p55">
            <a:extLst>
              <a:ext uri="{FF2B5EF4-FFF2-40B4-BE49-F238E27FC236}">
                <a16:creationId xmlns:a16="http://schemas.microsoft.com/office/drawing/2014/main" id="{6DBE1E82-3EBE-4A0B-907C-9E4CC6F264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29"/>
          <a:stretch/>
        </p:blipFill>
        <p:spPr>
          <a:xfrm>
            <a:off x="1398375" y="3421275"/>
            <a:ext cx="6440725" cy="1781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794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Character Recognition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22</a:t>
            </a:fld>
            <a:endParaRPr lang="en-IN" dirty="0"/>
          </a:p>
        </p:txBody>
      </p:sp>
      <p:pic>
        <p:nvPicPr>
          <p:cNvPr id="6" name="Google Shape;1208;p56">
            <a:extLst>
              <a:ext uri="{FF2B5EF4-FFF2-40B4-BE49-F238E27FC236}">
                <a16:creationId xmlns:a16="http://schemas.microsoft.com/office/drawing/2014/main" id="{F4767742-CBA7-4C36-BAAD-109D15F7DE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00" y="900719"/>
            <a:ext cx="65055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09;p56">
            <a:extLst>
              <a:ext uri="{FF2B5EF4-FFF2-40B4-BE49-F238E27FC236}">
                <a16:creationId xmlns:a16="http://schemas.microsoft.com/office/drawing/2014/main" id="{E9092A59-CC96-44E8-B86B-1F92147FDF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2581394"/>
            <a:ext cx="6534150" cy="2952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178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7BAF-3042-4C19-9C94-6E14F5B5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Character Recognition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79E0-8AB3-4700-8745-FDBC1216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7C49-037E-4FF6-9EEE-38D42798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361B-0559-4E6B-A3BC-3271EE85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23</a:t>
            </a:fld>
            <a:endParaRPr lang="en-IN" dirty="0"/>
          </a:p>
        </p:txBody>
      </p:sp>
      <p:pic>
        <p:nvPicPr>
          <p:cNvPr id="6" name="Google Shape;1218;p57">
            <a:extLst>
              <a:ext uri="{FF2B5EF4-FFF2-40B4-BE49-F238E27FC236}">
                <a16:creationId xmlns:a16="http://schemas.microsoft.com/office/drawing/2014/main" id="{CD4A2C3F-4445-4E8D-9694-CFE831D7C0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8738" y="1038244"/>
            <a:ext cx="6486525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19;p57">
            <a:extLst>
              <a:ext uri="{FF2B5EF4-FFF2-40B4-BE49-F238E27FC236}">
                <a16:creationId xmlns:a16="http://schemas.microsoft.com/office/drawing/2014/main" id="{D094AA23-8768-4354-99D5-3CF89515EB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325" y="5257828"/>
            <a:ext cx="3481375" cy="778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2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B0760-6049-4842-A9D5-52375B367FB4}"/>
              </a:ext>
            </a:extLst>
          </p:cNvPr>
          <p:cNvSpPr txBox="1"/>
          <p:nvPr/>
        </p:nvSpPr>
        <p:spPr>
          <a:xfrm>
            <a:off x="492368" y="888023"/>
            <a:ext cx="8563709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Artificial Neural Network: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Training and Testing Phases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Perceptron, Activation Function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Forward Propagation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Gradient Descent 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Backpropagation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MATLAB 7x5 Character Recognition</a:t>
            </a:r>
          </a:p>
          <a:p>
            <a:pPr marL="342900" indent="-342900">
              <a:buAutoNum type="arabicPeriod"/>
            </a:pPr>
            <a:r>
              <a:rPr lang="en-US" dirty="0"/>
              <a:t>Neural Network using Spintronics:</a:t>
            </a:r>
          </a:p>
          <a:p>
            <a:pPr marL="800100" lvl="1" indent="-342900">
              <a:buAutoNum type="arabicPeriod"/>
            </a:pPr>
            <a:r>
              <a:rPr lang="en-US" dirty="0"/>
              <a:t>Magnetic Anisotropy</a:t>
            </a:r>
          </a:p>
          <a:p>
            <a:pPr marL="800100" lvl="1" indent="-342900">
              <a:buAutoNum type="arabicPeriod"/>
            </a:pPr>
            <a:r>
              <a:rPr lang="en-US" dirty="0"/>
              <a:t>Potential Landscape of a magnet </a:t>
            </a:r>
          </a:p>
          <a:p>
            <a:pPr marL="800100" lvl="1" indent="-342900">
              <a:buAutoNum type="arabicPeriod"/>
            </a:pPr>
            <a:r>
              <a:rPr lang="en-US" dirty="0"/>
              <a:t>Magnetic Field applied in the Hard and Easy Axis </a:t>
            </a:r>
          </a:p>
          <a:p>
            <a:pPr marL="800100" lvl="1" indent="-342900">
              <a:buAutoNum type="arabicPeriod"/>
            </a:pPr>
            <a:r>
              <a:rPr lang="en-US" dirty="0"/>
              <a:t>Multiferroics </a:t>
            </a:r>
          </a:p>
          <a:p>
            <a:pPr marL="800100" lvl="1" indent="-342900">
              <a:buAutoNum type="arabicPeriod"/>
            </a:pPr>
            <a:r>
              <a:rPr lang="en-US" dirty="0"/>
              <a:t>Design of Neural Network in Hardware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Experimental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Electromagnet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Magnetic Thermal Annealing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Gaussmeter</a:t>
            </a:r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3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0F-745A-433E-A9D2-B62E5FBB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Spintronics: Spin-Electronics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17421-E860-4DFE-8BC2-FF31ACC8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7C6E2-DF83-4CFF-92E1-6B836C99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FDC67-4D35-4E74-B474-6DD3B966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7D648B0D-DB11-4CF5-9D5A-20DBE1789455}"/>
              </a:ext>
            </a:extLst>
          </p:cNvPr>
          <p:cNvSpPr/>
          <p:nvPr/>
        </p:nvSpPr>
        <p:spPr>
          <a:xfrm>
            <a:off x="7227277" y="958361"/>
            <a:ext cx="281354" cy="12836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815D82-64A4-4894-ACA1-5E10399BF5BA}"/>
              </a:ext>
            </a:extLst>
          </p:cNvPr>
          <p:cNvSpPr/>
          <p:nvPr/>
        </p:nvSpPr>
        <p:spPr>
          <a:xfrm>
            <a:off x="7104185" y="1336429"/>
            <a:ext cx="527538" cy="52753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0C4C7-B2AA-4E0F-A03D-777F62B00C89}"/>
              </a:ext>
            </a:extLst>
          </p:cNvPr>
          <p:cNvSpPr txBox="1"/>
          <p:nvPr/>
        </p:nvSpPr>
        <p:spPr>
          <a:xfrm>
            <a:off x="6704135" y="2242036"/>
            <a:ext cx="132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Electron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D06104-729B-4F6A-8957-1BB731AE3545}"/>
              </a:ext>
            </a:extLst>
          </p:cNvPr>
          <p:cNvSpPr txBox="1"/>
          <p:nvPr/>
        </p:nvSpPr>
        <p:spPr>
          <a:xfrm>
            <a:off x="6310678" y="2699371"/>
            <a:ext cx="2657475" cy="1107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200" dirty="0"/>
              <a:t>Apart from having charge, electron also has a spin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476D61-6E35-46F8-B8FC-F187AA6E682F}"/>
              </a:ext>
            </a:extLst>
          </p:cNvPr>
          <p:cNvSpPr txBox="1"/>
          <p:nvPr/>
        </p:nvSpPr>
        <p:spPr>
          <a:xfrm>
            <a:off x="359380" y="1622054"/>
            <a:ext cx="3288323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Spin Up (↑) / Down (↓)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CECED-B496-430D-8CA6-D4EEA3D535AD}"/>
              </a:ext>
            </a:extLst>
          </p:cNvPr>
          <p:cNvSpPr txBox="1"/>
          <p:nvPr/>
        </p:nvSpPr>
        <p:spPr>
          <a:xfrm>
            <a:off x="400049" y="2472868"/>
            <a:ext cx="5176471" cy="16927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200" b="1" dirty="0"/>
              <a:t>Spintronics device are non-volatile and endurable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/>
              <a:t>Which gives an advantage over transistor, since transistor requires extra circuitry to have the non-volatile nature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642D7-B388-4174-A15F-0F5197E716E1}"/>
                  </a:ext>
                </a:extLst>
              </p:cNvPr>
              <p:cNvSpPr txBox="1"/>
              <p:nvPr/>
            </p:nvSpPr>
            <p:spPr>
              <a:xfrm>
                <a:off x="400049" y="4451573"/>
                <a:ext cx="5586412" cy="144655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200" dirty="0"/>
                  <a:t>There is no charge movement, only spin rotation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dirty="0"/>
                  <a:t>No ohmic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200" dirty="0"/>
                  <a:t> energy dissipation , the only dissipation happens due to damping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642D7-B388-4174-A15F-0F5197E71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" y="4451573"/>
                <a:ext cx="5586412" cy="1446550"/>
              </a:xfrm>
              <a:prstGeom prst="rect">
                <a:avLst/>
              </a:prstGeom>
              <a:blipFill>
                <a:blip r:embed="rId2"/>
                <a:stretch>
                  <a:fillRect l="-1419" t="-2941" r="-1419" b="-7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B5D05D9-3B99-40AC-801F-6D41A6379BD0}"/>
              </a:ext>
            </a:extLst>
          </p:cNvPr>
          <p:cNvSpPr txBox="1"/>
          <p:nvPr/>
        </p:nvSpPr>
        <p:spPr>
          <a:xfrm>
            <a:off x="7661396" y="1345356"/>
            <a:ext cx="1015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Charge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44FED-7AA5-44B7-9AFD-19FF0580F4B1}"/>
              </a:ext>
            </a:extLst>
          </p:cNvPr>
          <p:cNvSpPr txBox="1"/>
          <p:nvPr/>
        </p:nvSpPr>
        <p:spPr>
          <a:xfrm>
            <a:off x="6860198" y="632861"/>
            <a:ext cx="1015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Spin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85A74-10FD-49B0-BF0C-AA87B153DEC8}"/>
              </a:ext>
            </a:extLst>
          </p:cNvPr>
          <p:cNvSpPr txBox="1"/>
          <p:nvPr/>
        </p:nvSpPr>
        <p:spPr>
          <a:xfrm>
            <a:off x="4767628" y="1622054"/>
            <a:ext cx="80889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0 / 1 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E6B56A16-161E-494C-A43D-E8C1B3C75591}"/>
              </a:ext>
            </a:extLst>
          </p:cNvPr>
          <p:cNvSpPr/>
          <p:nvPr/>
        </p:nvSpPr>
        <p:spPr>
          <a:xfrm>
            <a:off x="3807063" y="1745466"/>
            <a:ext cx="801205" cy="2415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DCEF7E9D-4E00-43F5-812A-AE1457F556DD}"/>
              </a:ext>
            </a:extLst>
          </p:cNvPr>
          <p:cNvSpPr/>
          <p:nvPr/>
        </p:nvSpPr>
        <p:spPr>
          <a:xfrm>
            <a:off x="888023" y="919189"/>
            <a:ext cx="281354" cy="6274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00ED1455-4D21-4A53-886F-7D41E5B807D8}"/>
              </a:ext>
            </a:extLst>
          </p:cNvPr>
          <p:cNvSpPr/>
          <p:nvPr/>
        </p:nvSpPr>
        <p:spPr>
          <a:xfrm rot="10800000">
            <a:off x="2706930" y="958361"/>
            <a:ext cx="281354" cy="6274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6B41E-5D7A-43D2-906E-5C5371885FE7}"/>
              </a:ext>
            </a:extLst>
          </p:cNvPr>
          <p:cNvSpPr txBox="1"/>
          <p:nvPr/>
        </p:nvSpPr>
        <p:spPr>
          <a:xfrm>
            <a:off x="1235870" y="987948"/>
            <a:ext cx="132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Spin</a:t>
            </a:r>
          </a:p>
        </p:txBody>
      </p:sp>
    </p:spTree>
    <p:extLst>
      <p:ext uri="{BB962C8B-B14F-4D97-AF65-F5344CB8AC3E}">
        <p14:creationId xmlns:p14="http://schemas.microsoft.com/office/powerpoint/2010/main" val="1232890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30F-745A-433E-A9D2-B62E5FBB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Anisotropy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17421-E860-4DFE-8BC2-FF31ACC8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7C6E2-DF83-4CFF-92E1-6B836C99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FDC67-4D35-4E74-B474-6DD3B966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26</a:t>
            </a:fld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EB582E-8054-47A2-A613-7D3B60C052D6}"/>
              </a:ext>
            </a:extLst>
          </p:cNvPr>
          <p:cNvGrpSpPr/>
          <p:nvPr/>
        </p:nvGrpSpPr>
        <p:grpSpPr>
          <a:xfrm>
            <a:off x="391045" y="791809"/>
            <a:ext cx="2365217" cy="3036086"/>
            <a:chOff x="395345" y="787766"/>
            <a:chExt cx="2365217" cy="30360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567CDE8-AA2F-4A26-BC9C-A205DAEC9246}"/>
                </a:ext>
              </a:extLst>
            </p:cNvPr>
            <p:cNvGrpSpPr/>
            <p:nvPr/>
          </p:nvGrpSpPr>
          <p:grpSpPr>
            <a:xfrm>
              <a:off x="441024" y="787766"/>
              <a:ext cx="2273413" cy="2540097"/>
              <a:chOff x="440943" y="1278558"/>
              <a:chExt cx="2273413" cy="2540097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D8F6B6-F297-469D-90BE-261F2C6C449B}"/>
                  </a:ext>
                </a:extLst>
              </p:cNvPr>
              <p:cNvSpPr/>
              <p:nvPr/>
            </p:nvSpPr>
            <p:spPr>
              <a:xfrm>
                <a:off x="440943" y="1814046"/>
                <a:ext cx="2158737" cy="1362532"/>
              </a:xfrm>
              <a:custGeom>
                <a:avLst/>
                <a:gdLst>
                  <a:gd name="connsiteX0" fmla="*/ 0 w 2158738"/>
                  <a:gd name="connsiteY0" fmla="*/ 0 h 1362532"/>
                  <a:gd name="connsiteX1" fmla="*/ 688156 w 2158738"/>
                  <a:gd name="connsiteY1" fmla="*/ 1329179 h 1362532"/>
                  <a:gd name="connsiteX2" fmla="*/ 1168923 w 2158738"/>
                  <a:gd name="connsiteY2" fmla="*/ 772998 h 1362532"/>
                  <a:gd name="connsiteX3" fmla="*/ 1630837 w 2158738"/>
                  <a:gd name="connsiteY3" fmla="*/ 1348033 h 1362532"/>
                  <a:gd name="connsiteX4" fmla="*/ 2158738 w 2158738"/>
                  <a:gd name="connsiteY4" fmla="*/ 37707 h 13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738" h="1362532">
                    <a:moveTo>
                      <a:pt x="0" y="0"/>
                    </a:moveTo>
                    <a:cubicBezTo>
                      <a:pt x="246668" y="600173"/>
                      <a:pt x="493336" y="1200346"/>
                      <a:pt x="688156" y="1329179"/>
                    </a:cubicBezTo>
                    <a:cubicBezTo>
                      <a:pt x="882977" y="1458012"/>
                      <a:pt x="1011810" y="769856"/>
                      <a:pt x="1168923" y="772998"/>
                    </a:cubicBezTo>
                    <a:cubicBezTo>
                      <a:pt x="1326036" y="776140"/>
                      <a:pt x="1465868" y="1470581"/>
                      <a:pt x="1630837" y="1348033"/>
                    </a:cubicBezTo>
                    <a:cubicBezTo>
                      <a:pt x="1795806" y="1225485"/>
                      <a:pt x="1977272" y="631596"/>
                      <a:pt x="2158738" y="37707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65CE436-5883-4ADB-B542-797A74A852CC}"/>
                  </a:ext>
                </a:extLst>
              </p:cNvPr>
              <p:cNvSpPr/>
              <p:nvPr/>
            </p:nvSpPr>
            <p:spPr>
              <a:xfrm>
                <a:off x="942135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E0374F5-9242-4AE1-9030-57C995A4255B}"/>
                  </a:ext>
                </a:extLst>
              </p:cNvPr>
              <p:cNvSpPr/>
              <p:nvPr/>
            </p:nvSpPr>
            <p:spPr>
              <a:xfrm>
                <a:off x="1847109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Arrow: Up 31">
                <a:extLst>
                  <a:ext uri="{FF2B5EF4-FFF2-40B4-BE49-F238E27FC236}">
                    <a16:creationId xmlns:a16="http://schemas.microsoft.com/office/drawing/2014/main" id="{8B883830-7CA4-43AA-ABD6-633E95985623}"/>
                  </a:ext>
                </a:extLst>
              </p:cNvPr>
              <p:cNvSpPr/>
              <p:nvPr/>
            </p:nvSpPr>
            <p:spPr>
              <a:xfrm>
                <a:off x="1496054" y="2604311"/>
                <a:ext cx="210910" cy="521974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FDFEAAE-6710-4221-89E8-B0E24AE93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43" y="3176578"/>
                <a:ext cx="2273413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Arrow: Up 33">
                <a:extLst>
                  <a:ext uri="{FF2B5EF4-FFF2-40B4-BE49-F238E27FC236}">
                    <a16:creationId xmlns:a16="http://schemas.microsoft.com/office/drawing/2014/main" id="{77293CEF-E65A-494A-A9FC-A339E9E916DE}"/>
                  </a:ext>
                </a:extLst>
              </p:cNvPr>
              <p:cNvSpPr/>
              <p:nvPr/>
            </p:nvSpPr>
            <p:spPr>
              <a:xfrm>
                <a:off x="1931558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Arrow: Up 34">
                <a:extLst>
                  <a:ext uri="{FF2B5EF4-FFF2-40B4-BE49-F238E27FC236}">
                    <a16:creationId xmlns:a16="http://schemas.microsoft.com/office/drawing/2014/main" id="{29CAD1A9-D2A5-478F-B5E2-35B9BA377D57}"/>
                  </a:ext>
                </a:extLst>
              </p:cNvPr>
              <p:cNvSpPr/>
              <p:nvPr/>
            </p:nvSpPr>
            <p:spPr>
              <a:xfrm>
                <a:off x="1026584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1" i="1" baseline="-25000" dirty="0">
                              <a:latin typeface="Cambria Math" panose="02040503050406030204" pitchFamily="18" charset="0"/>
                            </a:rPr>
                            <m:t>𝒃𝒂𝒓𝒓𝒊𝒆𝒓</m:t>
                          </m:r>
                        </m:oMath>
                      </m:oMathPara>
                    </a14:m>
                    <a:endParaRPr lang="en-IN" sz="2000" b="1" baseline="-250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BA9B2B5-B2A3-4EE8-9E08-251EB14940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19286" b="-303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5E67B0-7B53-415A-9F9D-B3EB188FD251}"/>
                  </a:ext>
                </a:extLst>
              </p:cNvPr>
              <p:cNvSpPr txBox="1"/>
              <p:nvPr/>
            </p:nvSpPr>
            <p:spPr>
              <a:xfrm>
                <a:off x="952958" y="1278558"/>
                <a:ext cx="1286286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30-80 KT at 300 K</a:t>
                </a:r>
                <a:endParaRPr lang="en-IN" sz="24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/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97AA14B-E51C-4D01-AEEB-A43753E11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/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D5C3F1-479C-4C0A-902B-B4BAC2822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9C507B-FA75-437C-AEEB-10207946E446}"/>
                  </a:ext>
                </a:extLst>
              </p:cNvPr>
              <p:cNvSpPr txBox="1"/>
              <p:nvPr/>
            </p:nvSpPr>
            <p:spPr>
              <a:xfrm>
                <a:off x="308578" y="3880176"/>
                <a:ext cx="3785845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𝑏𝑎𝑟𝑟𝑖𝑒𝑟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9C507B-FA75-437C-AEEB-10207946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78" y="3880176"/>
                <a:ext cx="3785845" cy="69147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43B07D-5F0C-4BA0-9EDD-11F08358BE36}"/>
                  </a:ext>
                </a:extLst>
              </p:cNvPr>
              <p:cNvSpPr txBox="1"/>
              <p:nvPr/>
            </p:nvSpPr>
            <p:spPr>
              <a:xfrm>
                <a:off x="308577" y="4672505"/>
                <a:ext cx="1420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Volume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B43B07D-5F0C-4BA0-9EDD-11F08358B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77" y="4672505"/>
                <a:ext cx="1420261" cy="369332"/>
              </a:xfrm>
              <a:prstGeom prst="rect">
                <a:avLst/>
              </a:prstGeom>
              <a:blipFill>
                <a:blip r:embed="rId20"/>
                <a:stretch>
                  <a:fillRect l="-4721" r="-5150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79AA27-D02F-4B31-9B04-B6EF07D1BA91}"/>
                  </a:ext>
                </a:extLst>
              </p:cNvPr>
              <p:cNvSpPr txBox="1"/>
              <p:nvPr/>
            </p:nvSpPr>
            <p:spPr>
              <a:xfrm>
                <a:off x="308577" y="5210420"/>
                <a:ext cx="1486048" cy="4212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79AA27-D02F-4B31-9B04-B6EF07D1B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77" y="5210420"/>
                <a:ext cx="1486048" cy="42126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C355C23-1737-4C4D-8FEF-184ADCF0F6FB}"/>
              </a:ext>
            </a:extLst>
          </p:cNvPr>
          <p:cNvGrpSpPr/>
          <p:nvPr/>
        </p:nvGrpSpPr>
        <p:grpSpPr>
          <a:xfrm>
            <a:off x="3183764" y="795576"/>
            <a:ext cx="2706971" cy="1671522"/>
            <a:chOff x="2976752" y="852434"/>
            <a:chExt cx="3260734" cy="176379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53AF94-54D5-4C54-96FB-11D32F419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338" y="1315282"/>
              <a:ext cx="6424" cy="7436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450B4A5-CF77-4F21-8E11-68840B861D68}"/>
                </a:ext>
              </a:extLst>
            </p:cNvPr>
            <p:cNvCxnSpPr/>
            <p:nvPr/>
          </p:nvCxnSpPr>
          <p:spPr>
            <a:xfrm>
              <a:off x="4055888" y="205660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282FBE4-713B-4279-B031-EBC8EDC88319}"/>
                </a:ext>
              </a:extLst>
            </p:cNvPr>
            <p:cNvCxnSpPr/>
            <p:nvPr/>
          </p:nvCxnSpPr>
          <p:spPr>
            <a:xfrm flipH="1">
              <a:off x="3246326" y="2056605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27EDCB3-49B9-43C1-98B8-0ADCDC1F9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888" y="1597712"/>
              <a:ext cx="1011742" cy="4460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C08A20-A3B8-4922-AD31-59CC1DE91305}"/>
                </a:ext>
              </a:extLst>
            </p:cNvPr>
            <p:cNvSpPr txBox="1"/>
            <p:nvPr/>
          </p:nvSpPr>
          <p:spPr>
            <a:xfrm>
              <a:off x="5262871" y="181289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D92482-9E1C-442B-9E48-33CEF91CBA1D}"/>
                </a:ext>
              </a:extLst>
            </p:cNvPr>
            <p:cNvSpPr txBox="1"/>
            <p:nvPr/>
          </p:nvSpPr>
          <p:spPr>
            <a:xfrm>
              <a:off x="2976752" y="209690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D6626EE-E768-452C-B8FE-ED77980A0493}"/>
                </a:ext>
              </a:extLst>
            </p:cNvPr>
            <p:cNvCxnSpPr/>
            <p:nvPr/>
          </p:nvCxnSpPr>
          <p:spPr>
            <a:xfrm flipH="1">
              <a:off x="3651107" y="1597712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615EF19-35C1-4B74-8278-2B814C9FE6C4}"/>
                </a:ext>
              </a:extLst>
            </p:cNvPr>
            <p:cNvCxnSpPr/>
            <p:nvPr/>
          </p:nvCxnSpPr>
          <p:spPr>
            <a:xfrm flipH="1" flipV="1">
              <a:off x="3651107" y="1597712"/>
              <a:ext cx="404781" cy="4154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B87364C-A252-47EA-8B94-E85F88E833D1}"/>
                    </a:ext>
                  </a:extLst>
                </p:cNvPr>
                <p:cNvSpPr txBox="1"/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72224-5C7C-421A-8ADE-FC4A5E0BF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6122" r="-22449" b="-140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490274F-CFC8-4CAC-916B-2813AC5CCD2C}"/>
                    </a:ext>
                  </a:extLst>
                </p:cNvPr>
                <p:cNvSpPr txBox="1"/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161B9F-16D9-44B8-AD21-04D6FE8B9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6327" r="-48980" b="-236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360480-C629-4828-8B52-6C2101E2D3EB}"/>
                </a:ext>
              </a:extLst>
            </p:cNvPr>
            <p:cNvSpPr txBox="1"/>
            <p:nvPr/>
          </p:nvSpPr>
          <p:spPr>
            <a:xfrm>
              <a:off x="4159413" y="1107539"/>
              <a:ext cx="2078073" cy="42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C00000"/>
                  </a:solidFill>
                </a:rPr>
                <a:t>Magnetization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6F722C-2434-48E5-8157-4F71441F0E45}"/>
                </a:ext>
              </a:extLst>
            </p:cNvPr>
            <p:cNvCxnSpPr/>
            <p:nvPr/>
          </p:nvCxnSpPr>
          <p:spPr>
            <a:xfrm>
              <a:off x="4055888" y="2056604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E6B3B9D-CC80-4AD4-B822-4E801C85ACEE}"/>
                </a:ext>
              </a:extLst>
            </p:cNvPr>
            <p:cNvCxnSpPr/>
            <p:nvPr/>
          </p:nvCxnSpPr>
          <p:spPr>
            <a:xfrm flipH="1">
              <a:off x="3246326" y="2056604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8AD50E3-3E8D-4F81-A56F-792061953EB8}"/>
                </a:ext>
              </a:extLst>
            </p:cNvPr>
            <p:cNvCxnSpPr/>
            <p:nvPr/>
          </p:nvCxnSpPr>
          <p:spPr>
            <a:xfrm flipH="1">
              <a:off x="3651107" y="1596528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61F926-575E-4E53-9CD1-4A240C4CAFA7}"/>
                </a:ext>
              </a:extLst>
            </p:cNvPr>
            <p:cNvCxnSpPr/>
            <p:nvPr/>
          </p:nvCxnSpPr>
          <p:spPr>
            <a:xfrm>
              <a:off x="4055338" y="205617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092C31B-2766-445A-88FE-58AC184E9F70}"/>
                </a:ext>
              </a:extLst>
            </p:cNvPr>
            <p:cNvCxnSpPr/>
            <p:nvPr/>
          </p:nvCxnSpPr>
          <p:spPr>
            <a:xfrm flipH="1">
              <a:off x="3245776" y="2056603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1222F7-798D-4651-A7D8-FBF01BA65AE6}"/>
                </a:ext>
              </a:extLst>
            </p:cNvPr>
            <p:cNvSpPr txBox="1"/>
            <p:nvPr/>
          </p:nvSpPr>
          <p:spPr>
            <a:xfrm>
              <a:off x="3880701" y="852434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pic>
          <p:nvPicPr>
            <p:cNvPr id="58" name="Graphic 57" descr="Line arrow Counter clockwise curve">
              <a:extLst>
                <a:ext uri="{FF2B5EF4-FFF2-40B4-BE49-F238E27FC236}">
                  <a16:creationId xmlns:a16="http://schemas.microsoft.com/office/drawing/2014/main" id="{6575DD4C-C5A4-435B-A798-538BD6F8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593411" y="1769946"/>
              <a:ext cx="290867" cy="290867"/>
            </a:xfrm>
            <a:prstGeom prst="rect">
              <a:avLst/>
            </a:prstGeom>
          </p:spPr>
        </p:pic>
        <p:pic>
          <p:nvPicPr>
            <p:cNvPr id="59" name="Graphic 58" descr="Line arrow Counter clockwise curve">
              <a:extLst>
                <a:ext uri="{FF2B5EF4-FFF2-40B4-BE49-F238E27FC236}">
                  <a16:creationId xmlns:a16="http://schemas.microsoft.com/office/drawing/2014/main" id="{6173286F-2A04-4CE1-BE73-2293B5EC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4566399">
              <a:off x="3833968" y="1612550"/>
              <a:ext cx="264425" cy="26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23709E-217A-43D0-BA7E-02F8871A6823}"/>
                  </a:ext>
                </a:extLst>
              </p:cNvPr>
              <p:cNvSpPr txBox="1"/>
              <p:nvPr/>
            </p:nvSpPr>
            <p:spPr>
              <a:xfrm>
                <a:off x="2806639" y="2970434"/>
                <a:ext cx="3272306" cy="42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23709E-217A-43D0-BA7E-02F8871A6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639" y="2970434"/>
                <a:ext cx="3272306" cy="42492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F6321020-0DE4-473D-97DE-DE8B7A0C43E5}"/>
              </a:ext>
            </a:extLst>
          </p:cNvPr>
          <p:cNvSpPr txBox="1"/>
          <p:nvPr/>
        </p:nvSpPr>
        <p:spPr>
          <a:xfrm>
            <a:off x="6202236" y="779794"/>
            <a:ext cx="240037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In-plane </a:t>
            </a:r>
          </a:p>
          <a:p>
            <a:pPr algn="ctr"/>
            <a:r>
              <a:rPr lang="en-US" sz="2400" b="1" dirty="0"/>
              <a:t>Shape anisotropy</a:t>
            </a:r>
            <a:endParaRPr lang="en-IN" sz="2400" b="1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A5A00A-816A-4677-ABFF-E45904735D63}"/>
              </a:ext>
            </a:extLst>
          </p:cNvPr>
          <p:cNvGrpSpPr/>
          <p:nvPr/>
        </p:nvGrpSpPr>
        <p:grpSpPr>
          <a:xfrm>
            <a:off x="6523086" y="1682327"/>
            <a:ext cx="2436068" cy="613032"/>
            <a:chOff x="7362414" y="2400872"/>
            <a:chExt cx="2656525" cy="61303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FB72D9-F2DF-4FD5-91B4-451A37EF1F28}"/>
                </a:ext>
              </a:extLst>
            </p:cNvPr>
            <p:cNvGrpSpPr/>
            <p:nvPr/>
          </p:nvGrpSpPr>
          <p:grpSpPr>
            <a:xfrm>
              <a:off x="7362414" y="2400872"/>
              <a:ext cx="1668544" cy="613032"/>
              <a:chOff x="6900613" y="1912013"/>
              <a:chExt cx="1668544" cy="613032"/>
            </a:xfrm>
          </p:grpSpPr>
          <p:sp>
            <p:nvSpPr>
              <p:cNvPr id="64" name="Cylinder 63">
                <a:extLst>
                  <a:ext uri="{FF2B5EF4-FFF2-40B4-BE49-F238E27FC236}">
                    <a16:creationId xmlns:a16="http://schemas.microsoft.com/office/drawing/2014/main" id="{1F92366E-C969-4A7A-BFB8-70535DF393C0}"/>
                  </a:ext>
                </a:extLst>
              </p:cNvPr>
              <p:cNvSpPr/>
              <p:nvPr/>
            </p:nvSpPr>
            <p:spPr>
              <a:xfrm>
                <a:off x="6900613" y="1912013"/>
                <a:ext cx="1668544" cy="61303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Arrow: Left-Right 64">
                <a:extLst>
                  <a:ext uri="{FF2B5EF4-FFF2-40B4-BE49-F238E27FC236}">
                    <a16:creationId xmlns:a16="http://schemas.microsoft.com/office/drawing/2014/main" id="{F8B31851-F5A6-414D-B538-76A8B34142AE}"/>
                  </a:ext>
                </a:extLst>
              </p:cNvPr>
              <p:cNvSpPr/>
              <p:nvPr/>
            </p:nvSpPr>
            <p:spPr>
              <a:xfrm>
                <a:off x="7296327" y="2138899"/>
                <a:ext cx="877116" cy="251187"/>
              </a:xfrm>
              <a:prstGeom prst="left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B36EE1-5217-4383-9671-0371B055040F}"/>
                </a:ext>
              </a:extLst>
            </p:cNvPr>
            <p:cNvSpPr txBox="1"/>
            <p:nvPr/>
          </p:nvSpPr>
          <p:spPr>
            <a:xfrm>
              <a:off x="8960022" y="2495520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56240C0-E42D-49B0-A804-4738B674950C}"/>
                  </a:ext>
                </a:extLst>
              </p:cNvPr>
              <p:cNvSpPr txBox="1"/>
              <p:nvPr/>
            </p:nvSpPr>
            <p:spPr>
              <a:xfrm>
                <a:off x="6644199" y="2432236"/>
                <a:ext cx="1516449" cy="4690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IN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56240C0-E42D-49B0-A804-4738B674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199" y="2432236"/>
                <a:ext cx="1516449" cy="469077"/>
              </a:xfrm>
              <a:prstGeom prst="rect">
                <a:avLst/>
              </a:prstGeom>
              <a:blipFill>
                <a:blip r:embed="rId27"/>
                <a:stretch>
                  <a:fillRect l="-2811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57C3C4E7-DCA0-4005-9985-2A19C06D95CD}"/>
              </a:ext>
            </a:extLst>
          </p:cNvPr>
          <p:cNvGrpSpPr/>
          <p:nvPr/>
        </p:nvGrpSpPr>
        <p:grpSpPr>
          <a:xfrm>
            <a:off x="3431043" y="4282745"/>
            <a:ext cx="1989383" cy="1820327"/>
            <a:chOff x="647779" y="3071444"/>
            <a:chExt cx="1989383" cy="182032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A3B03F-9219-4FC1-BCD8-B34E2C2EED42}"/>
                </a:ext>
              </a:extLst>
            </p:cNvPr>
            <p:cNvSpPr txBox="1"/>
            <p:nvPr/>
          </p:nvSpPr>
          <p:spPr>
            <a:xfrm>
              <a:off x="1389865" y="3071444"/>
              <a:ext cx="41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3C0161D-00E0-4409-98EF-05B2DF93EE2C}"/>
                </a:ext>
              </a:extLst>
            </p:cNvPr>
            <p:cNvGrpSpPr/>
            <p:nvPr/>
          </p:nvGrpSpPr>
          <p:grpSpPr>
            <a:xfrm>
              <a:off x="647779" y="3408110"/>
              <a:ext cx="1989383" cy="1483661"/>
              <a:chOff x="3081736" y="3394699"/>
              <a:chExt cx="1989383" cy="1483661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69AA89C-FF7C-47B8-9A7B-976638629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1736" y="3394699"/>
                <a:ext cx="1747255" cy="1483661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573B70-F22E-4EF1-9295-73B4C2B20D43}"/>
                  </a:ext>
                </a:extLst>
              </p:cNvPr>
              <p:cNvSpPr txBox="1"/>
              <p:nvPr/>
            </p:nvSpPr>
            <p:spPr>
              <a:xfrm>
                <a:off x="4656800" y="3892561"/>
                <a:ext cx="414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H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965D5B-162E-4C97-B121-67AE54BC2875}"/>
                  </a:ext>
                </a:extLst>
              </p:cNvPr>
              <p:cNvSpPr txBox="1"/>
              <p:nvPr/>
            </p:nvSpPr>
            <p:spPr>
              <a:xfrm>
                <a:off x="4207276" y="4217724"/>
                <a:ext cx="52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/>
                  <a:t>H</a:t>
                </a:r>
                <a:r>
                  <a:rPr lang="en-IN" sz="2400" baseline="-25000" dirty="0" err="1"/>
                  <a:t>k</a:t>
                </a:r>
                <a:endParaRPr lang="en-IN" sz="2400" baseline="-25000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5A13E635-CF8A-4E9E-9D2A-7604A2BFFC16}"/>
                  </a:ext>
                </a:extLst>
              </p:cNvPr>
              <p:cNvCxnSpPr/>
              <p:nvPr/>
            </p:nvCxnSpPr>
            <p:spPr>
              <a:xfrm flipH="1" flipV="1">
                <a:off x="4170772" y="4138518"/>
                <a:ext cx="246515" cy="2308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6A190D-364D-4671-B987-3F9457D8AF22}"/>
              </a:ext>
            </a:extLst>
          </p:cNvPr>
          <p:cNvSpPr txBox="1"/>
          <p:nvPr/>
        </p:nvSpPr>
        <p:spPr>
          <a:xfrm>
            <a:off x="6641624" y="5486842"/>
            <a:ext cx="124719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0" dirty="0"/>
              <a:t>Ellipsoid</a:t>
            </a:r>
            <a:endParaRPr lang="en-IN" sz="2400" b="1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BE354D5-B8E7-4D10-BAF0-35D4529678D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014" y="4811239"/>
            <a:ext cx="1339871" cy="65626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93C2E37-9F38-411A-A419-034371AC083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85961" y="3499800"/>
            <a:ext cx="753602" cy="76075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9E696D9-875E-40EF-B668-A5A206B54AEB}"/>
              </a:ext>
            </a:extLst>
          </p:cNvPr>
          <p:cNvSpPr txBox="1"/>
          <p:nvPr/>
        </p:nvSpPr>
        <p:spPr>
          <a:xfrm>
            <a:off x="6725533" y="4344422"/>
            <a:ext cx="1068101" cy="4196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0" dirty="0"/>
              <a:t>Sphere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789354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4B34-AB28-489F-B499-858380EA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Potential Landscape of Magnet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79085-C19B-4501-9412-2889EF47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A7AFF-ECBA-4D9E-ADBB-501AFEC3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EDEB4-A292-4877-A4CF-79569ED4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27</a:t>
            </a:fld>
            <a:endParaRPr lang="en-IN" dirty="0"/>
          </a:p>
        </p:txBody>
      </p:sp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D7EDE62D-8453-41CD-B2CF-5C590842E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7" t="6481" r="8558" b="7067"/>
          <a:stretch/>
        </p:blipFill>
        <p:spPr>
          <a:xfrm>
            <a:off x="3119671" y="3114332"/>
            <a:ext cx="6024329" cy="3154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2333-CC88-4B12-9B89-EA63209F48ED}"/>
                  </a:ext>
                </a:extLst>
              </p:cNvPr>
              <p:cNvSpPr txBox="1"/>
              <p:nvPr/>
            </p:nvSpPr>
            <p:spPr>
              <a:xfrm rot="20568445">
                <a:off x="6757131" y="5848335"/>
                <a:ext cx="24882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(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2333-CC88-4B12-9B89-EA63209F4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68445">
                <a:off x="6757131" y="5848335"/>
                <a:ext cx="248822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D7444-0001-4391-A474-C49D463D9CD1}"/>
                  </a:ext>
                </a:extLst>
              </p:cNvPr>
              <p:cNvSpPr txBox="1"/>
              <p:nvPr/>
            </p:nvSpPr>
            <p:spPr>
              <a:xfrm rot="664294">
                <a:off x="3187275" y="5777985"/>
                <a:ext cx="24882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(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D7444-0001-4391-A474-C49D463D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4294">
                <a:off x="3187275" y="5777985"/>
                <a:ext cx="24882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9D29E59-E6EB-44BD-A135-303870402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834"/>
            <a:ext cx="2542391" cy="1804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9BE5F6-E430-43CB-AD6D-3FE7A72491A0}"/>
                  </a:ext>
                </a:extLst>
              </p:cNvPr>
              <p:cNvSpPr txBox="1"/>
              <p:nvPr/>
            </p:nvSpPr>
            <p:spPr>
              <a:xfrm>
                <a:off x="3160191" y="1314059"/>
                <a:ext cx="5742405" cy="63382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I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  <m:r>
                        <m:rPr>
                          <m:sty m:val="p"/>
                        </m:rPr>
                        <a:rPr lang="en-IN" sz="2200" b="0" i="0" smtClean="0">
                          <a:latin typeface="Cambria Math" panose="02040503050406030204" pitchFamily="18" charset="0"/>
                        </a:rPr>
                        <m:t>Ω</m:t>
                      </m:r>
                      <m:sSup>
                        <m:sSup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IN" sz="2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9BE5F6-E430-43CB-AD6D-3FE7A724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191" y="1314059"/>
                <a:ext cx="5742405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2EE09-7CA7-4998-B5E9-95CD4DAA8C0E}"/>
                  </a:ext>
                </a:extLst>
              </p:cNvPr>
              <p:cNvSpPr txBox="1"/>
              <p:nvPr/>
            </p:nvSpPr>
            <p:spPr>
              <a:xfrm>
                <a:off x="-96900" y="2498106"/>
                <a:ext cx="355067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=8×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90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6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</m:e>
                      </m:d>
                    </m:oMath>
                  </m:oMathPara>
                </a14:m>
                <a:endParaRPr lang="en-IN" b="0" dirty="0"/>
              </a:p>
              <a:p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=(0.8529, 0.0788, 0.0683)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2EE09-7CA7-4998-B5E9-95CD4DAA8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900" y="2498106"/>
                <a:ext cx="3550679" cy="1720727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18FD89-144E-49DD-9983-D0430ABFBB41}"/>
                  </a:ext>
                </a:extLst>
              </p:cNvPr>
              <p:cNvSpPr txBox="1"/>
              <p:nvPr/>
            </p:nvSpPr>
            <p:spPr>
              <a:xfrm>
                <a:off x="2480714" y="2137107"/>
                <a:ext cx="3550679" cy="1006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b="0" dirty="0"/>
              </a:p>
              <a:p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18FD89-144E-49DD-9983-D0430ABF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4" y="2137107"/>
                <a:ext cx="3550679" cy="1006686"/>
              </a:xfrm>
              <a:prstGeom prst="rect">
                <a:avLst/>
              </a:prstGeom>
              <a:blipFill>
                <a:blip r:embed="rId8"/>
                <a:stretch>
                  <a:fillRect b="-6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891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D1FA-857F-4B0E-904B-006651E8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Field applied on hard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CA954-F5A6-475E-85BE-D3386733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DF52A-13FA-405F-B5DE-0503D19E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55593-A1B9-4935-A085-D69B83C0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28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5143F-F4E3-48FC-94C5-F936B2F92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4974" r="6814" b="2235"/>
          <a:stretch/>
        </p:blipFill>
        <p:spPr>
          <a:xfrm>
            <a:off x="89180" y="2743201"/>
            <a:ext cx="6661830" cy="3670860"/>
          </a:xfrm>
          <a:prstGeom prst="rect">
            <a:avLst/>
          </a:prstGeom>
        </p:spPr>
      </p:pic>
      <p:pic>
        <p:nvPicPr>
          <p:cNvPr id="11" name="Picture 10" descr="A picture containing text, table, accessory&#10;&#10;Description automatically generated">
            <a:extLst>
              <a:ext uri="{FF2B5EF4-FFF2-40B4-BE49-F238E27FC236}">
                <a16:creationId xmlns:a16="http://schemas.microsoft.com/office/drawing/2014/main" id="{A112F485-AE09-4905-A41E-55FD86F56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7" y="681263"/>
            <a:ext cx="2690093" cy="1775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BD2D27-60F4-49AC-BDCD-A91FC1A48399}"/>
                  </a:ext>
                </a:extLst>
              </p:cNvPr>
              <p:cNvSpPr txBox="1"/>
              <p:nvPr/>
            </p:nvSpPr>
            <p:spPr>
              <a:xfrm>
                <a:off x="3148903" y="776115"/>
                <a:ext cx="374294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BD2D27-60F4-49AC-BDCD-A91FC1A48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903" y="776115"/>
                <a:ext cx="3742948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A7B8B-6185-4F98-AD56-1B656D0B26AA}"/>
                  </a:ext>
                </a:extLst>
              </p:cNvPr>
              <p:cNvSpPr txBox="1"/>
              <p:nvPr/>
            </p:nvSpPr>
            <p:spPr>
              <a:xfrm>
                <a:off x="3148903" y="1370521"/>
                <a:ext cx="76886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A7B8B-6185-4F98-AD56-1B656D0B2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903" y="1370521"/>
                <a:ext cx="768865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4246E-E267-4935-A036-3DCF3D04C019}"/>
                  </a:ext>
                </a:extLst>
              </p:cNvPr>
              <p:cNvSpPr txBox="1"/>
              <p:nvPr/>
            </p:nvSpPr>
            <p:spPr>
              <a:xfrm>
                <a:off x="4338795" y="1368400"/>
                <a:ext cx="1409938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4246E-E267-4935-A036-3DCF3D04C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795" y="1368400"/>
                <a:ext cx="1409938" cy="5729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1B2CDD-F156-479D-ACF7-CD664E83AE52}"/>
                  </a:ext>
                </a:extLst>
              </p:cNvPr>
              <p:cNvSpPr txBox="1"/>
              <p:nvPr/>
            </p:nvSpPr>
            <p:spPr>
              <a:xfrm>
                <a:off x="6115050" y="1343682"/>
                <a:ext cx="185262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1B2CDD-F156-479D-ACF7-CD664E83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1343682"/>
                <a:ext cx="1852623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48BC8242-C10A-418F-AFD3-4177F610B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13" y="2061553"/>
            <a:ext cx="2404850" cy="17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60D8-4DA2-43F2-98FA-EDC32A10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Field applied on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BF422-3F6B-49F2-BED0-E8A38676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190A3-52B7-475C-BA3A-4947486F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D012-37F8-4B3F-99F4-3BD09998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29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932AAB-A24A-4D52-9F8E-E95F61E45293}"/>
                  </a:ext>
                </a:extLst>
              </p:cNvPr>
              <p:cNvSpPr txBox="1"/>
              <p:nvPr/>
            </p:nvSpPr>
            <p:spPr>
              <a:xfrm>
                <a:off x="3089585" y="6151295"/>
                <a:ext cx="6858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1000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IN" sz="1000" b="0" i="1" dirty="0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IN" sz="1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932AAB-A24A-4D52-9F8E-E95F61E45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585" y="6151295"/>
                <a:ext cx="685800" cy="246221"/>
              </a:xfrm>
              <a:prstGeom prst="rect">
                <a:avLst/>
              </a:prstGeom>
              <a:blipFill>
                <a:blip r:embed="rId2"/>
                <a:stretch>
                  <a:fillRect r="-12500" b="-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AFA3CBB-ED7B-46B8-9850-1FA796859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2" y="606866"/>
            <a:ext cx="1852312" cy="2232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82C056-E0EB-4E32-A153-F4F2F2BA4AB3}"/>
                  </a:ext>
                </a:extLst>
              </p:cNvPr>
              <p:cNvSpPr txBox="1"/>
              <p:nvPr/>
            </p:nvSpPr>
            <p:spPr>
              <a:xfrm>
                <a:off x="3148903" y="776115"/>
                <a:ext cx="375538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82C056-E0EB-4E32-A153-F4F2F2BA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903" y="776115"/>
                <a:ext cx="3755387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CDA342B5-DA41-4D60-A172-69428738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13" y="2061553"/>
            <a:ext cx="2404850" cy="1706668"/>
          </a:xfrm>
          <a:prstGeom prst="rect">
            <a:avLst/>
          </a:prstGeom>
        </p:spPr>
      </p:pic>
      <p:pic>
        <p:nvPicPr>
          <p:cNvPr id="17" name="Picture 16" descr="A picture containing text, kitchenware, whisk&#10;&#10;Description automatically generated">
            <a:extLst>
              <a:ext uri="{FF2B5EF4-FFF2-40B4-BE49-F238E27FC236}">
                <a16:creationId xmlns:a16="http://schemas.microsoft.com/office/drawing/2014/main" id="{B3E6B2A4-DE6E-4C2D-954E-064F9DB2E1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t="5197" r="8078" b="6189"/>
          <a:stretch/>
        </p:blipFill>
        <p:spPr>
          <a:xfrm>
            <a:off x="0" y="2646594"/>
            <a:ext cx="6668636" cy="350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2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74C0-A9D9-44B9-AC48-0512AC9D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8B0E-D85B-4F87-973E-6FC83EB1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3AA97-0C3B-412B-BC25-B2C9F1AF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B3DAE-9BA6-446C-8EB4-F8280267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9BC9C-3CE0-4E4C-BE27-4093325D6B4A}"/>
              </a:ext>
            </a:extLst>
          </p:cNvPr>
          <p:cNvSpPr txBox="1"/>
          <p:nvPr/>
        </p:nvSpPr>
        <p:spPr>
          <a:xfrm>
            <a:off x="527538" y="1345223"/>
            <a:ext cx="363610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Spintronics based devices has inherent advantage over transistor: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Weight, Sum and Threshold function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dirty="0"/>
              <a:t>Non-volatile in nature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F985-A573-4AAF-93D3-789E35829B5D}"/>
              </a:ext>
            </a:extLst>
          </p:cNvPr>
          <p:cNvSpPr txBox="1"/>
          <p:nvPr/>
        </p:nvSpPr>
        <p:spPr>
          <a:xfrm>
            <a:off x="527538" y="4097567"/>
            <a:ext cx="3683976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 terms of Energy dissipation, Transistor have ohmic loss, while spintronics devices does not have ohmic loss 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0AB049-AFA0-4F46-8CDE-C2655B130943}"/>
              </a:ext>
            </a:extLst>
          </p:cNvPr>
          <p:cNvGrpSpPr/>
          <p:nvPr/>
        </p:nvGrpSpPr>
        <p:grpSpPr>
          <a:xfrm>
            <a:off x="4375790" y="1472533"/>
            <a:ext cx="4190695" cy="1706075"/>
            <a:chOff x="3270634" y="2459693"/>
            <a:chExt cx="5720966" cy="2329062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E0BB218B-657C-4E1E-94BC-415D642199F4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0" name="Can 89">
              <a:extLst>
                <a:ext uri="{FF2B5EF4-FFF2-40B4-BE49-F238E27FC236}">
                  <a16:creationId xmlns:a16="http://schemas.microsoft.com/office/drawing/2014/main" id="{EC44385A-CB0A-48D4-BE52-4B919D4C1350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Can 90">
              <a:extLst>
                <a:ext uri="{FF2B5EF4-FFF2-40B4-BE49-F238E27FC236}">
                  <a16:creationId xmlns:a16="http://schemas.microsoft.com/office/drawing/2014/main" id="{60A87E07-B0E9-4D14-B560-152672773E9E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Can 91">
              <a:extLst>
                <a:ext uri="{FF2B5EF4-FFF2-40B4-BE49-F238E27FC236}">
                  <a16:creationId xmlns:a16="http://schemas.microsoft.com/office/drawing/2014/main" id="{8CEAB41C-88EE-4D0C-BF33-DC175481B15B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Can 92">
              <a:extLst>
                <a:ext uri="{FF2B5EF4-FFF2-40B4-BE49-F238E27FC236}">
                  <a16:creationId xmlns:a16="http://schemas.microsoft.com/office/drawing/2014/main" id="{1F78CAE0-B186-4753-96D4-C3513D0D1EC5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Can 93">
              <a:extLst>
                <a:ext uri="{FF2B5EF4-FFF2-40B4-BE49-F238E27FC236}">
                  <a16:creationId xmlns:a16="http://schemas.microsoft.com/office/drawing/2014/main" id="{B2040115-EBCF-405E-A196-DF13338B4A24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Can 94">
              <a:extLst>
                <a:ext uri="{FF2B5EF4-FFF2-40B4-BE49-F238E27FC236}">
                  <a16:creationId xmlns:a16="http://schemas.microsoft.com/office/drawing/2014/main" id="{C1AAC982-FC56-47C6-B833-ED3908AB792F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Can 95">
              <a:extLst>
                <a:ext uri="{FF2B5EF4-FFF2-40B4-BE49-F238E27FC236}">
                  <a16:creationId xmlns:a16="http://schemas.microsoft.com/office/drawing/2014/main" id="{F845E500-21CD-4643-90F7-A8452C0AB22C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Can 96">
              <a:extLst>
                <a:ext uri="{FF2B5EF4-FFF2-40B4-BE49-F238E27FC236}">
                  <a16:creationId xmlns:a16="http://schemas.microsoft.com/office/drawing/2014/main" id="{48F2C192-58CD-43EC-A314-F8D3ED6D32FE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Can 97">
              <a:extLst>
                <a:ext uri="{FF2B5EF4-FFF2-40B4-BE49-F238E27FC236}">
                  <a16:creationId xmlns:a16="http://schemas.microsoft.com/office/drawing/2014/main" id="{0F5A0C88-3727-4CB0-A588-12A50A0BEF6A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Can 98">
              <a:extLst>
                <a:ext uri="{FF2B5EF4-FFF2-40B4-BE49-F238E27FC236}">
                  <a16:creationId xmlns:a16="http://schemas.microsoft.com/office/drawing/2014/main" id="{25D876CF-2D2C-44F4-891D-9685BFC91C3A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Can 99">
              <a:extLst>
                <a:ext uri="{FF2B5EF4-FFF2-40B4-BE49-F238E27FC236}">
                  <a16:creationId xmlns:a16="http://schemas.microsoft.com/office/drawing/2014/main" id="{ECC44CD2-CB23-40B0-8295-A8F65AEBB60A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Can 100">
              <a:extLst>
                <a:ext uri="{FF2B5EF4-FFF2-40B4-BE49-F238E27FC236}">
                  <a16:creationId xmlns:a16="http://schemas.microsoft.com/office/drawing/2014/main" id="{03A4FA38-531F-4EDF-8CB0-172478C77C8C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Can 101">
              <a:extLst>
                <a:ext uri="{FF2B5EF4-FFF2-40B4-BE49-F238E27FC236}">
                  <a16:creationId xmlns:a16="http://schemas.microsoft.com/office/drawing/2014/main" id="{D48F9B89-3968-49D2-B7A9-BA2C8237701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Can 102">
              <a:extLst>
                <a:ext uri="{FF2B5EF4-FFF2-40B4-BE49-F238E27FC236}">
                  <a16:creationId xmlns:a16="http://schemas.microsoft.com/office/drawing/2014/main" id="{30FC955E-6D1B-4D60-A71C-F984E75719E4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Can 103">
              <a:extLst>
                <a:ext uri="{FF2B5EF4-FFF2-40B4-BE49-F238E27FC236}">
                  <a16:creationId xmlns:a16="http://schemas.microsoft.com/office/drawing/2014/main" id="{572F570C-74EF-4F19-977C-33739025EB14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A98690-2F4E-4E01-B829-408BC06EBEE0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2607D2-6060-474C-8497-28AD6F24F020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9F8809-83E1-4816-990F-44EBE80CFA75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83A9FB-727C-4F66-A34E-CF0B31AFDA8F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D8ACEE-B242-462C-B9AE-D5EC9E7CE32E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BE1F76-9AD6-40A4-9105-D3FD816D1340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A2DC84-0D15-472C-BC75-F4A17A5CAABA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E9A3270-4BB8-4D68-89CB-4B53770C6C1D}"/>
              </a:ext>
            </a:extLst>
          </p:cNvPr>
          <p:cNvSpPr txBox="1"/>
          <p:nvPr/>
        </p:nvSpPr>
        <p:spPr>
          <a:xfrm>
            <a:off x="527538" y="3000312"/>
            <a:ext cx="3683976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Majority of the Neuromorphic Computing are done on transistor based devices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5B095E-781A-404E-B12E-B3F2B8D97AF2}"/>
              </a:ext>
            </a:extLst>
          </p:cNvPr>
          <p:cNvSpPr txBox="1"/>
          <p:nvPr/>
        </p:nvSpPr>
        <p:spPr>
          <a:xfrm>
            <a:off x="529472" y="5455493"/>
            <a:ext cx="363416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Non-Boolean Computing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52892C-70A7-487D-BFDF-76BC86F48A45}"/>
              </a:ext>
            </a:extLst>
          </p:cNvPr>
          <p:cNvGrpSpPr/>
          <p:nvPr/>
        </p:nvGrpSpPr>
        <p:grpSpPr>
          <a:xfrm>
            <a:off x="4883164" y="4452716"/>
            <a:ext cx="3558631" cy="1253061"/>
            <a:chOff x="5225977" y="5334000"/>
            <a:chExt cx="3558631" cy="1253061"/>
          </a:xfrm>
        </p:grpSpPr>
        <p:sp>
          <p:nvSpPr>
            <p:cNvPr id="35" name="Can 139">
              <a:extLst>
                <a:ext uri="{FF2B5EF4-FFF2-40B4-BE49-F238E27FC236}">
                  <a16:creationId xmlns:a16="http://schemas.microsoft.com/office/drawing/2014/main" id="{6F087804-8AAE-4607-9CD6-3AA653F12B21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ight Arrow 140">
              <a:extLst>
                <a:ext uri="{FF2B5EF4-FFF2-40B4-BE49-F238E27FC236}">
                  <a16:creationId xmlns:a16="http://schemas.microsoft.com/office/drawing/2014/main" id="{47BD60E2-F0E5-4055-BB3C-683A6D2D8C73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72E6133-CE7E-470E-9672-7A20969A9F87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0AE7B5A-A60D-469E-B0FA-C7F0A66B92B9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C4FF81B-113D-4F99-9296-9D0D005ADBCA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2A86A2F-47C8-4A3A-82CE-CA9953309FC8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D9D98D-4FF4-4B9B-951C-79E959A36A51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BA9494-3EC9-4017-B2B7-346DF7E61D01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B8F0F22-42D4-455E-BCDE-1118521BCCD0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FE32F30-D9D6-4D37-81B9-26E2EA35EC9E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9CEFCD-28C0-4C06-9E9B-8EC32BD7BE5F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Write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913D84-DF88-417E-9FC0-6C7AE98513E2}"/>
                </a:ext>
              </a:extLst>
            </p:cNvPr>
            <p:cNvSpPr/>
            <p:nvPr/>
          </p:nvSpPr>
          <p:spPr>
            <a:xfrm rot="16200000">
              <a:off x="7951842" y="5401607"/>
              <a:ext cx="671184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err="1">
                  <a:solidFill>
                    <a:srgbClr val="C00000"/>
                  </a:solidFill>
                </a:rPr>
                <a:t>ReadMTJ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324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B170-C4D2-4B27-BEDC-37546634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Multiferroics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8068A-4591-4973-80EF-35201DDA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92227-527F-4B75-9AFF-8DE85746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B4F55-6982-4B7C-B863-D510CE16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30</a:t>
            </a:fld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86B7BA-B208-4811-8986-E7968716BE2F}"/>
              </a:ext>
            </a:extLst>
          </p:cNvPr>
          <p:cNvSpPr/>
          <p:nvPr/>
        </p:nvSpPr>
        <p:spPr>
          <a:xfrm rot="7444110">
            <a:off x="1042797" y="2006912"/>
            <a:ext cx="4126488" cy="2684018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rgbClr val="001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6B07E5-1E01-444E-A4BA-552D839693FA}"/>
              </a:ext>
            </a:extLst>
          </p:cNvPr>
          <p:cNvSpPr/>
          <p:nvPr/>
        </p:nvSpPr>
        <p:spPr>
          <a:xfrm rot="3301477">
            <a:off x="-126385" y="1943588"/>
            <a:ext cx="4143222" cy="2809379"/>
          </a:xfrm>
          <a:prstGeom prst="ellips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0DA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677F77-AAA8-4D62-8E6F-80539B4F8627}"/>
              </a:ext>
            </a:extLst>
          </p:cNvPr>
          <p:cNvGrpSpPr/>
          <p:nvPr/>
        </p:nvGrpSpPr>
        <p:grpSpPr>
          <a:xfrm>
            <a:off x="484511" y="1440452"/>
            <a:ext cx="4253608" cy="3792760"/>
            <a:chOff x="474299" y="1380299"/>
            <a:chExt cx="4253608" cy="3792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83DD559-6047-473B-B68F-EC95FD068305}"/>
                </a:ext>
              </a:extLst>
            </p:cNvPr>
            <p:cNvGrpSpPr/>
            <p:nvPr/>
          </p:nvGrpSpPr>
          <p:grpSpPr>
            <a:xfrm>
              <a:off x="613429" y="1847181"/>
              <a:ext cx="983249" cy="463108"/>
              <a:chOff x="3517949" y="8573059"/>
              <a:chExt cx="983249" cy="540292"/>
            </a:xfrm>
          </p:grpSpPr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C0688D3D-F2F6-4C9E-89AE-9FC1E558F609}"/>
                  </a:ext>
                </a:extLst>
              </p:cNvPr>
              <p:cNvSpPr/>
              <p:nvPr/>
            </p:nvSpPr>
            <p:spPr>
              <a:xfrm>
                <a:off x="3690728" y="8843487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0DAD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Freeform 8">
                <a:extLst>
                  <a:ext uri="{FF2B5EF4-FFF2-40B4-BE49-F238E27FC236}">
                    <a16:creationId xmlns:a16="http://schemas.microsoft.com/office/drawing/2014/main" id="{5453C1E8-4E05-484B-B065-118BF98961E9}"/>
                  </a:ext>
                </a:extLst>
              </p:cNvPr>
              <p:cNvSpPr/>
              <p:nvPr/>
            </p:nvSpPr>
            <p:spPr>
              <a:xfrm flipH="1" flipV="1">
                <a:off x="4097014" y="8575077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0DAD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8C5FA15E-E391-4A7F-9877-A7A5EF5FA59A}"/>
                  </a:ext>
                </a:extLst>
              </p:cNvPr>
              <p:cNvSpPr/>
              <p:nvPr/>
            </p:nvSpPr>
            <p:spPr>
              <a:xfrm flipH="1" flipV="1">
                <a:off x="3922410" y="8573059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0DAD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Freeform 10">
                <a:extLst>
                  <a:ext uri="{FF2B5EF4-FFF2-40B4-BE49-F238E27FC236}">
                    <a16:creationId xmlns:a16="http://schemas.microsoft.com/office/drawing/2014/main" id="{C689AB4B-100E-4112-9313-7A5D05214DC2}"/>
                  </a:ext>
                </a:extLst>
              </p:cNvPr>
              <p:cNvSpPr/>
              <p:nvPr/>
            </p:nvSpPr>
            <p:spPr>
              <a:xfrm rot="10800000" flipH="1" flipV="1">
                <a:off x="3517949" y="8838013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0DAD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9BF6D57-5FDB-4C64-B41F-9D5CEDBE18A8}"/>
                </a:ext>
              </a:extLst>
            </p:cNvPr>
            <p:cNvCxnSpPr/>
            <p:nvPr/>
          </p:nvCxnSpPr>
          <p:spPr>
            <a:xfrm>
              <a:off x="572105" y="2079961"/>
              <a:ext cx="1066800" cy="7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FA3737-6816-4C9C-845D-976BB644E676}"/>
                </a:ext>
              </a:extLst>
            </p:cNvPr>
            <p:cNvCxnSpPr/>
            <p:nvPr/>
          </p:nvCxnSpPr>
          <p:spPr>
            <a:xfrm rot="5400000" flipH="1" flipV="1">
              <a:off x="779615" y="2089719"/>
              <a:ext cx="651780" cy="85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61">
              <a:extLst>
                <a:ext uri="{FF2B5EF4-FFF2-40B4-BE49-F238E27FC236}">
                  <a16:creationId xmlns:a16="http://schemas.microsoft.com/office/drawing/2014/main" id="{06207FEA-71CA-4339-897A-175F06915A42}"/>
                </a:ext>
              </a:extLst>
            </p:cNvPr>
            <p:cNvSpPr txBox="1"/>
            <p:nvPr/>
          </p:nvSpPr>
          <p:spPr>
            <a:xfrm>
              <a:off x="1591280" y="1893523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13" name="TextBox 62">
              <a:extLst>
                <a:ext uri="{FF2B5EF4-FFF2-40B4-BE49-F238E27FC236}">
                  <a16:creationId xmlns:a16="http://schemas.microsoft.com/office/drawing/2014/main" id="{C0737961-1533-4B93-ACCF-4E47445F512D}"/>
                </a:ext>
              </a:extLst>
            </p:cNvPr>
            <p:cNvSpPr txBox="1"/>
            <p:nvPr/>
          </p:nvSpPr>
          <p:spPr>
            <a:xfrm>
              <a:off x="943580" y="1380299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525293-6A02-4422-AAA6-FF991947B91B}"/>
                </a:ext>
              </a:extLst>
            </p:cNvPr>
            <p:cNvGrpSpPr/>
            <p:nvPr/>
          </p:nvGrpSpPr>
          <p:grpSpPr>
            <a:xfrm>
              <a:off x="3219242" y="1830398"/>
              <a:ext cx="983249" cy="463108"/>
              <a:chOff x="6320636" y="8580374"/>
              <a:chExt cx="983249" cy="540292"/>
            </a:xfrm>
          </p:grpSpPr>
          <p:sp>
            <p:nvSpPr>
              <p:cNvPr id="32" name="Freeform 16">
                <a:extLst>
                  <a:ext uri="{FF2B5EF4-FFF2-40B4-BE49-F238E27FC236}">
                    <a16:creationId xmlns:a16="http://schemas.microsoft.com/office/drawing/2014/main" id="{E03DBB94-8EC3-4484-8DE7-B449BB6F99BD}"/>
                  </a:ext>
                </a:extLst>
              </p:cNvPr>
              <p:cNvSpPr/>
              <p:nvPr/>
            </p:nvSpPr>
            <p:spPr>
              <a:xfrm>
                <a:off x="6493415" y="8850802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0011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Freeform 17">
                <a:extLst>
                  <a:ext uri="{FF2B5EF4-FFF2-40B4-BE49-F238E27FC236}">
                    <a16:creationId xmlns:a16="http://schemas.microsoft.com/office/drawing/2014/main" id="{2F2EDCC0-4881-415D-A4F2-F80A08BE70ED}"/>
                  </a:ext>
                </a:extLst>
              </p:cNvPr>
              <p:cNvSpPr/>
              <p:nvPr/>
            </p:nvSpPr>
            <p:spPr>
              <a:xfrm flipH="1" flipV="1">
                <a:off x="6899701" y="8582392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0011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D8CCB47F-9E88-4B2F-BB7F-459451F7FBDE}"/>
                  </a:ext>
                </a:extLst>
              </p:cNvPr>
              <p:cNvSpPr/>
              <p:nvPr/>
            </p:nvSpPr>
            <p:spPr>
              <a:xfrm flipH="1" flipV="1">
                <a:off x="6725097" y="8580374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0011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474A1FC3-2443-44FA-B978-F0E26EE6375A}"/>
                  </a:ext>
                </a:extLst>
              </p:cNvPr>
              <p:cNvSpPr/>
              <p:nvPr/>
            </p:nvSpPr>
            <p:spPr>
              <a:xfrm rot="10800000" flipH="1" flipV="1">
                <a:off x="6320636" y="8845328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0011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53C4F3-9F76-42C6-84E7-F87981557373}"/>
                </a:ext>
              </a:extLst>
            </p:cNvPr>
            <p:cNvCxnSpPr/>
            <p:nvPr/>
          </p:nvCxnSpPr>
          <p:spPr>
            <a:xfrm>
              <a:off x="3177915" y="2063178"/>
              <a:ext cx="1066800" cy="7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40298FA-D604-451E-933E-E12D2F7E6536}"/>
                </a:ext>
              </a:extLst>
            </p:cNvPr>
            <p:cNvCxnSpPr/>
            <p:nvPr/>
          </p:nvCxnSpPr>
          <p:spPr>
            <a:xfrm rot="5400000" flipH="1" flipV="1">
              <a:off x="3385425" y="2072936"/>
              <a:ext cx="651780" cy="85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70">
              <a:extLst>
                <a:ext uri="{FF2B5EF4-FFF2-40B4-BE49-F238E27FC236}">
                  <a16:creationId xmlns:a16="http://schemas.microsoft.com/office/drawing/2014/main" id="{327CDFC2-B360-4886-BA0B-4FE10C5452D9}"/>
                </a:ext>
              </a:extLst>
            </p:cNvPr>
            <p:cNvSpPr txBox="1"/>
            <p:nvPr/>
          </p:nvSpPr>
          <p:spPr>
            <a:xfrm>
              <a:off x="4197090" y="1876740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8" name="TextBox 71">
              <a:extLst>
                <a:ext uri="{FF2B5EF4-FFF2-40B4-BE49-F238E27FC236}">
                  <a16:creationId xmlns:a16="http://schemas.microsoft.com/office/drawing/2014/main" id="{59AABCB2-76F9-4DC4-8B41-E1F544EBBD23}"/>
                </a:ext>
              </a:extLst>
            </p:cNvPr>
            <p:cNvSpPr txBox="1"/>
            <p:nvPr/>
          </p:nvSpPr>
          <p:spPr>
            <a:xfrm>
              <a:off x="3496420" y="1395047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32E711-1206-4FD4-8159-1703036B86DB}"/>
                </a:ext>
              </a:extLst>
            </p:cNvPr>
            <p:cNvGrpSpPr/>
            <p:nvPr/>
          </p:nvGrpSpPr>
          <p:grpSpPr>
            <a:xfrm>
              <a:off x="1793656" y="4255195"/>
              <a:ext cx="983249" cy="463108"/>
              <a:chOff x="4876800" y="10772014"/>
              <a:chExt cx="983249" cy="540292"/>
            </a:xfrm>
          </p:grpSpPr>
          <p:sp>
            <p:nvSpPr>
              <p:cNvPr id="28" name="Freeform 25">
                <a:extLst>
                  <a:ext uri="{FF2B5EF4-FFF2-40B4-BE49-F238E27FC236}">
                    <a16:creationId xmlns:a16="http://schemas.microsoft.com/office/drawing/2014/main" id="{F3F9AFFE-E621-4458-9C21-DDF959DBB9BA}"/>
                  </a:ext>
                </a:extLst>
              </p:cNvPr>
              <p:cNvSpPr/>
              <p:nvPr/>
            </p:nvSpPr>
            <p:spPr>
              <a:xfrm>
                <a:off x="5049579" y="11042442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Freeform 26">
                <a:extLst>
                  <a:ext uri="{FF2B5EF4-FFF2-40B4-BE49-F238E27FC236}">
                    <a16:creationId xmlns:a16="http://schemas.microsoft.com/office/drawing/2014/main" id="{424A5F22-CD72-44C1-9F01-DFEC7433AA6A}"/>
                  </a:ext>
                </a:extLst>
              </p:cNvPr>
              <p:cNvSpPr/>
              <p:nvPr/>
            </p:nvSpPr>
            <p:spPr>
              <a:xfrm flipH="1" flipV="1">
                <a:off x="5455865" y="10774032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Freeform 27">
                <a:extLst>
                  <a:ext uri="{FF2B5EF4-FFF2-40B4-BE49-F238E27FC236}">
                    <a16:creationId xmlns:a16="http://schemas.microsoft.com/office/drawing/2014/main" id="{C7C6150F-0203-4E2D-AC37-C98230E64E14}"/>
                  </a:ext>
                </a:extLst>
              </p:cNvPr>
              <p:cNvSpPr/>
              <p:nvPr/>
            </p:nvSpPr>
            <p:spPr>
              <a:xfrm flipH="1" flipV="1">
                <a:off x="5281261" y="10772014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28">
                <a:extLst>
                  <a:ext uri="{FF2B5EF4-FFF2-40B4-BE49-F238E27FC236}">
                    <a16:creationId xmlns:a16="http://schemas.microsoft.com/office/drawing/2014/main" id="{226A660A-AEEC-45F3-81B9-69CD506C1918}"/>
                  </a:ext>
                </a:extLst>
              </p:cNvPr>
              <p:cNvSpPr/>
              <p:nvPr/>
            </p:nvSpPr>
            <p:spPr>
              <a:xfrm rot="10800000" flipH="1" flipV="1">
                <a:off x="4876800" y="11036968"/>
                <a:ext cx="404184" cy="269864"/>
              </a:xfrm>
              <a:custGeom>
                <a:avLst/>
                <a:gdLst>
                  <a:gd name="connsiteX0" fmla="*/ 0 w 750627"/>
                  <a:gd name="connsiteY0" fmla="*/ 464024 h 486770"/>
                  <a:gd name="connsiteX1" fmla="*/ 586854 w 750627"/>
                  <a:gd name="connsiteY1" fmla="*/ 409433 h 486770"/>
                  <a:gd name="connsiteX2" fmla="*/ 750627 w 750627"/>
                  <a:gd name="connsiteY2" fmla="*/ 0 h 48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0627" h="486770">
                    <a:moveTo>
                      <a:pt x="0" y="464024"/>
                    </a:moveTo>
                    <a:cubicBezTo>
                      <a:pt x="230875" y="475397"/>
                      <a:pt x="461750" y="486770"/>
                      <a:pt x="586854" y="409433"/>
                    </a:cubicBezTo>
                    <a:cubicBezTo>
                      <a:pt x="711958" y="332096"/>
                      <a:pt x="731292" y="166048"/>
                      <a:pt x="750627" y="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92022A-C678-4353-9EC8-F62F150147B1}"/>
                </a:ext>
              </a:extLst>
            </p:cNvPr>
            <p:cNvCxnSpPr/>
            <p:nvPr/>
          </p:nvCxnSpPr>
          <p:spPr>
            <a:xfrm>
              <a:off x="1752331" y="4487971"/>
              <a:ext cx="1066800" cy="7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476AE9-524B-4BA7-8979-93D4CE10F905}"/>
                </a:ext>
              </a:extLst>
            </p:cNvPr>
            <p:cNvCxnSpPr/>
            <p:nvPr/>
          </p:nvCxnSpPr>
          <p:spPr>
            <a:xfrm rot="5400000" flipH="1" flipV="1">
              <a:off x="1959841" y="4497729"/>
              <a:ext cx="651780" cy="85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79">
              <a:extLst>
                <a:ext uri="{FF2B5EF4-FFF2-40B4-BE49-F238E27FC236}">
                  <a16:creationId xmlns:a16="http://schemas.microsoft.com/office/drawing/2014/main" id="{9C71FEA8-1532-407B-9800-41EB07D85D0F}"/>
                </a:ext>
              </a:extLst>
            </p:cNvPr>
            <p:cNvSpPr txBox="1"/>
            <p:nvPr/>
          </p:nvSpPr>
          <p:spPr>
            <a:xfrm>
              <a:off x="2771507" y="4301532"/>
              <a:ext cx="854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E, H</a:t>
              </a:r>
            </a:p>
          </p:txBody>
        </p:sp>
        <p:sp>
          <p:nvSpPr>
            <p:cNvPr id="23" name="TextBox 80">
              <a:extLst>
                <a:ext uri="{FF2B5EF4-FFF2-40B4-BE49-F238E27FC236}">
                  <a16:creationId xmlns:a16="http://schemas.microsoft.com/office/drawing/2014/main" id="{B43D6B83-C1D1-4453-9BBB-50E9B96BD1A6}"/>
                </a:ext>
              </a:extLst>
            </p:cNvPr>
            <p:cNvSpPr txBox="1"/>
            <p:nvPr/>
          </p:nvSpPr>
          <p:spPr>
            <a:xfrm>
              <a:off x="1996404" y="3725247"/>
              <a:ext cx="789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P, M</a:t>
              </a:r>
            </a:p>
          </p:txBody>
        </p:sp>
        <p:sp>
          <p:nvSpPr>
            <p:cNvPr id="24" name="TextBox 81">
              <a:extLst>
                <a:ext uri="{FF2B5EF4-FFF2-40B4-BE49-F238E27FC236}">
                  <a16:creationId xmlns:a16="http://schemas.microsoft.com/office/drawing/2014/main" id="{26EB03CA-0705-4E60-AFD6-2231368F5DD0}"/>
                </a:ext>
              </a:extLst>
            </p:cNvPr>
            <p:cNvSpPr txBox="1"/>
            <p:nvPr/>
          </p:nvSpPr>
          <p:spPr>
            <a:xfrm>
              <a:off x="474299" y="2396521"/>
              <a:ext cx="1484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DAD0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Ferroelectric</a:t>
              </a:r>
            </a:p>
          </p:txBody>
        </p:sp>
        <p:sp>
          <p:nvSpPr>
            <p:cNvPr id="25" name="TextBox 82">
              <a:extLst>
                <a:ext uri="{FF2B5EF4-FFF2-40B4-BE49-F238E27FC236}">
                  <a16:creationId xmlns:a16="http://schemas.microsoft.com/office/drawing/2014/main" id="{580527B4-EE44-47F2-B192-9EDB37288BC6}"/>
                </a:ext>
              </a:extLst>
            </p:cNvPr>
            <p:cNvSpPr txBox="1"/>
            <p:nvPr/>
          </p:nvSpPr>
          <p:spPr>
            <a:xfrm>
              <a:off x="3145959" y="2358108"/>
              <a:ext cx="1581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11A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Ferromagnetic</a:t>
              </a:r>
            </a:p>
          </p:txBody>
        </p:sp>
        <p:sp>
          <p:nvSpPr>
            <p:cNvPr id="26" name="TextBox 83">
              <a:extLst>
                <a:ext uri="{FF2B5EF4-FFF2-40B4-BE49-F238E27FC236}">
                  <a16:creationId xmlns:a16="http://schemas.microsoft.com/office/drawing/2014/main" id="{ABB9B598-527D-4318-AFD2-64AF6C909C7E}"/>
                </a:ext>
              </a:extLst>
            </p:cNvPr>
            <p:cNvSpPr txBox="1"/>
            <p:nvPr/>
          </p:nvSpPr>
          <p:spPr>
            <a:xfrm>
              <a:off x="1568355" y="2279919"/>
              <a:ext cx="194961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Multiferroic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and magnetoelectric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EDE2C64-A0FD-46F7-9341-1826A6013C2C}"/>
                </a:ext>
              </a:extLst>
            </p:cNvPr>
            <p:cNvSpPr/>
            <p:nvPr/>
          </p:nvSpPr>
          <p:spPr>
            <a:xfrm>
              <a:off x="1460280" y="2645974"/>
              <a:ext cx="2103130" cy="2527085"/>
            </a:xfrm>
            <a:prstGeom prst="ellipse">
              <a:avLst/>
            </a:prstGeom>
            <a:noFill/>
            <a:ln w="666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7133BE8-F1B0-48BA-9340-8071231F6473}"/>
              </a:ext>
            </a:extLst>
          </p:cNvPr>
          <p:cNvGrpSpPr/>
          <p:nvPr/>
        </p:nvGrpSpPr>
        <p:grpSpPr>
          <a:xfrm>
            <a:off x="5273981" y="2484528"/>
            <a:ext cx="3031452" cy="2399672"/>
            <a:chOff x="152400" y="970388"/>
            <a:chExt cx="5867400" cy="56248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2A7D96A-25CE-4CD3-8AEB-AF902C1F1BCF}"/>
                    </a:ext>
                  </a:extLst>
                </p:cNvPr>
                <p:cNvSpPr/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2A7D96A-25CE-4CD3-8AEB-AF902C1F1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5351757"/>
                  <a:ext cx="685800" cy="6858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1BA1FDE-F8F6-4CEE-A11F-B3F8FE2864B1}"/>
                    </a:ext>
                  </a:extLst>
                </p:cNvPr>
                <p:cNvSpPr/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solidFill>
                  <a:srgbClr val="FF0000">
                    <a:alpha val="8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1BA1FDE-F8F6-4CEE-A11F-B3F8FE286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4132557"/>
                  <a:ext cx="685800" cy="6858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C05EA50-B4FA-499E-8C59-A2FDE7E4CB84}"/>
                </a:ext>
              </a:extLst>
            </p:cNvPr>
            <p:cNvSpPr/>
            <p:nvPr/>
          </p:nvSpPr>
          <p:spPr>
            <a:xfrm>
              <a:off x="2715490" y="2989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3B7D8B5-6F27-4A07-81DB-300C6E6531C4}"/>
                </a:ext>
              </a:extLst>
            </p:cNvPr>
            <p:cNvSpPr/>
            <p:nvPr/>
          </p:nvSpPr>
          <p:spPr>
            <a:xfrm>
              <a:off x="2743200" y="1084557"/>
              <a:ext cx="685800" cy="685800"/>
            </a:xfrm>
            <a:prstGeom prst="ellipse">
              <a:avLst/>
            </a:prstGeom>
            <a:solidFill>
              <a:srgbClr val="92D050">
                <a:alpha val="82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6554E7D-8D4A-4323-81D4-2BF7769BFC6C}"/>
                </a:ext>
              </a:extLst>
            </p:cNvPr>
            <p:cNvSpPr/>
            <p:nvPr/>
          </p:nvSpPr>
          <p:spPr>
            <a:xfrm>
              <a:off x="5334000" y="53517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H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3ECC72-356B-43CD-94B7-43DA85EF697A}"/>
                </a:ext>
              </a:extLst>
            </p:cNvPr>
            <p:cNvSpPr/>
            <p:nvPr/>
          </p:nvSpPr>
          <p:spPr>
            <a:xfrm>
              <a:off x="3352800" y="4132557"/>
              <a:ext cx="685800" cy="685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2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F779C35-B889-4400-92CC-F5B379C40E20}"/>
                </a:ext>
              </a:extLst>
            </p:cNvPr>
            <p:cNvCxnSpPr>
              <a:stCxn id="52" idx="6"/>
              <a:endCxn id="56" idx="2"/>
            </p:cNvCxnSpPr>
            <p:nvPr/>
          </p:nvCxnSpPr>
          <p:spPr>
            <a:xfrm>
              <a:off x="2743200" y="4475457"/>
              <a:ext cx="6096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A3104F-8A11-498D-B10D-99E7DBA9D673}"/>
                </a:ext>
              </a:extLst>
            </p:cNvPr>
            <p:cNvCxnSpPr>
              <a:stCxn id="52" idx="0"/>
              <a:endCxn id="53" idx="3"/>
            </p:cNvCxnSpPr>
            <p:nvPr/>
          </p:nvCxnSpPr>
          <p:spPr>
            <a:xfrm flipV="1">
              <a:off x="2400300" y="3574924"/>
              <a:ext cx="41562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A85DFC5-0990-466A-A13A-52AE958E826F}"/>
                </a:ext>
              </a:extLst>
            </p:cNvPr>
            <p:cNvCxnSpPr>
              <a:stCxn id="56" idx="0"/>
              <a:endCxn id="53" idx="5"/>
            </p:cNvCxnSpPr>
            <p:nvPr/>
          </p:nvCxnSpPr>
          <p:spPr>
            <a:xfrm flipH="1" flipV="1">
              <a:off x="3300857" y="3574924"/>
              <a:ext cx="394843" cy="5576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B9367C5-E1B8-48CA-B306-9C29C89F714F}"/>
                </a:ext>
              </a:extLst>
            </p:cNvPr>
            <p:cNvCxnSpPr>
              <a:stCxn id="51" idx="7"/>
              <a:endCxn id="52" idx="3"/>
            </p:cNvCxnSpPr>
            <p:nvPr/>
          </p:nvCxnSpPr>
          <p:spPr>
            <a:xfrm flipV="1">
              <a:off x="737767" y="4717924"/>
              <a:ext cx="1420066" cy="734266"/>
            </a:xfrm>
            <a:prstGeom prst="line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682771E-3B87-46FA-9BD5-576F92C96AA8}"/>
                </a:ext>
              </a:extLst>
            </p:cNvPr>
            <p:cNvCxnSpPr>
              <a:stCxn id="55" idx="1"/>
              <a:endCxn id="56" idx="5"/>
            </p:cNvCxnSpPr>
            <p:nvPr/>
          </p:nvCxnSpPr>
          <p:spPr>
            <a:xfrm flipH="1" flipV="1">
              <a:off x="3938167" y="4717924"/>
              <a:ext cx="1496266" cy="734266"/>
            </a:xfrm>
            <a:prstGeom prst="line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951BF8F-247C-42DA-A6EA-B69801446FA8}"/>
                </a:ext>
              </a:extLst>
            </p:cNvPr>
            <p:cNvCxnSpPr>
              <a:stCxn id="54" idx="4"/>
              <a:endCxn id="53" idx="0"/>
            </p:cNvCxnSpPr>
            <p:nvPr/>
          </p:nvCxnSpPr>
          <p:spPr>
            <a:xfrm flipH="1">
              <a:off x="3058390" y="1770357"/>
              <a:ext cx="27710" cy="1219200"/>
            </a:xfrm>
            <a:prstGeom prst="line">
              <a:avLst/>
            </a:prstGeom>
            <a:ln w="28575">
              <a:solidFill>
                <a:srgbClr val="92D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D47EC82-64DA-4F0A-B456-FB1B9B8F8693}"/>
                </a:ext>
              </a:extLst>
            </p:cNvPr>
            <p:cNvCxnSpPr>
              <a:stCxn id="51" idx="6"/>
              <a:endCxn id="55" idx="2"/>
            </p:cNvCxnSpPr>
            <p:nvPr/>
          </p:nvCxnSpPr>
          <p:spPr>
            <a:xfrm>
              <a:off x="838200" y="5694657"/>
              <a:ext cx="4495800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C1CABE5-F6D1-468E-AFC0-22A703905FB8}"/>
                </a:ext>
              </a:extLst>
            </p:cNvPr>
            <p:cNvCxnSpPr>
              <a:stCxn id="51" idx="0"/>
              <a:endCxn id="54" idx="3"/>
            </p:cNvCxnSpPr>
            <p:nvPr/>
          </p:nvCxnSpPr>
          <p:spPr>
            <a:xfrm flipV="1">
              <a:off x="495300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2BA83E0-809D-4EF6-A9B5-28F49659A215}"/>
                </a:ext>
              </a:extLst>
            </p:cNvPr>
            <p:cNvCxnSpPr>
              <a:stCxn id="55" idx="0"/>
              <a:endCxn id="54" idx="5"/>
            </p:cNvCxnSpPr>
            <p:nvPr/>
          </p:nvCxnSpPr>
          <p:spPr>
            <a:xfrm flipH="1" flipV="1">
              <a:off x="3328567" y="1669924"/>
              <a:ext cx="2348333" cy="3681833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B90CB2E-5721-454E-B155-D6AA9F4EAF15}"/>
                </a:ext>
              </a:extLst>
            </p:cNvPr>
            <p:cNvCxnSpPr>
              <a:endCxn id="53" idx="2"/>
            </p:cNvCxnSpPr>
            <p:nvPr/>
          </p:nvCxnSpPr>
          <p:spPr>
            <a:xfrm flipV="1">
              <a:off x="644235" y="3332457"/>
              <a:ext cx="2071255" cy="204701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4FC81EE-832C-4B83-9941-337D66EBF509}"/>
                </a:ext>
              </a:extLst>
            </p:cNvPr>
            <p:cNvCxnSpPr>
              <a:endCxn id="53" idx="6"/>
            </p:cNvCxnSpPr>
            <p:nvPr/>
          </p:nvCxnSpPr>
          <p:spPr>
            <a:xfrm flipH="1" flipV="1">
              <a:off x="3401290" y="3332457"/>
              <a:ext cx="2154385" cy="204354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1B4160-7FAC-4257-B11B-25B4C2D94A62}"/>
                </a:ext>
              </a:extLst>
            </p:cNvPr>
            <p:cNvCxnSpPr>
              <a:endCxn id="56" idx="4"/>
            </p:cNvCxnSpPr>
            <p:nvPr/>
          </p:nvCxnSpPr>
          <p:spPr>
            <a:xfrm flipV="1">
              <a:off x="796635" y="4818357"/>
              <a:ext cx="2899065" cy="762001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C1E7B19-2681-4E90-9369-DB743D2642C1}"/>
                </a:ext>
              </a:extLst>
            </p:cNvPr>
            <p:cNvCxnSpPr>
              <a:endCxn id="52" idx="4"/>
            </p:cNvCxnSpPr>
            <p:nvPr/>
          </p:nvCxnSpPr>
          <p:spPr>
            <a:xfrm flipH="1" flipV="1">
              <a:off x="2400300" y="4818357"/>
              <a:ext cx="2961411" cy="74814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06DA5ED-7271-4307-997D-F35459ED212C}"/>
                </a:ext>
              </a:extLst>
            </p:cNvPr>
            <p:cNvCxnSpPr>
              <a:endCxn id="52" idx="1"/>
            </p:cNvCxnSpPr>
            <p:nvPr/>
          </p:nvCxnSpPr>
          <p:spPr>
            <a:xfrm flipH="1">
              <a:off x="2157833" y="1756502"/>
              <a:ext cx="800101" cy="2476488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205B82E-CA10-4856-9F1D-5D588455CADC}"/>
                </a:ext>
              </a:extLst>
            </p:cNvPr>
            <p:cNvCxnSpPr>
              <a:endCxn id="56" idx="7"/>
            </p:cNvCxnSpPr>
            <p:nvPr/>
          </p:nvCxnSpPr>
          <p:spPr>
            <a:xfrm>
              <a:off x="3214256" y="1756502"/>
              <a:ext cx="723911" cy="24764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31">
              <a:extLst>
                <a:ext uri="{FF2B5EF4-FFF2-40B4-BE49-F238E27FC236}">
                  <a16:creationId xmlns:a16="http://schemas.microsoft.com/office/drawing/2014/main" id="{3A1C6A73-92BC-401B-83B6-EA6A91E0D862}"/>
                </a:ext>
              </a:extLst>
            </p:cNvPr>
            <p:cNvSpPr txBox="1"/>
            <p:nvPr/>
          </p:nvSpPr>
          <p:spPr>
            <a:xfrm rot="18426366">
              <a:off x="-141861" y="2629380"/>
              <a:ext cx="3234730" cy="6254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Piezoelectricity</a:t>
              </a:r>
            </a:p>
          </p:txBody>
        </p:sp>
        <p:sp>
          <p:nvSpPr>
            <p:cNvPr id="73" name="TextBox 32">
              <a:extLst>
                <a:ext uri="{FF2B5EF4-FFF2-40B4-BE49-F238E27FC236}">
                  <a16:creationId xmlns:a16="http://schemas.microsoft.com/office/drawing/2014/main" id="{35EE8489-191D-4AF7-9790-BFFDCEB64BDA}"/>
                </a:ext>
              </a:extLst>
            </p:cNvPr>
            <p:cNvSpPr txBox="1"/>
            <p:nvPr/>
          </p:nvSpPr>
          <p:spPr>
            <a:xfrm>
              <a:off x="1539588" y="5837721"/>
              <a:ext cx="3146592" cy="757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Magnetostriction</a:t>
              </a:r>
            </a:p>
          </p:txBody>
        </p:sp>
        <p:sp>
          <p:nvSpPr>
            <p:cNvPr id="74" name="TextBox 33">
              <a:extLst>
                <a:ext uri="{FF2B5EF4-FFF2-40B4-BE49-F238E27FC236}">
                  <a16:creationId xmlns:a16="http://schemas.microsoft.com/office/drawing/2014/main" id="{5D57F82D-2EEA-4D97-8A9E-43B2BFB04DBB}"/>
                </a:ext>
              </a:extLst>
            </p:cNvPr>
            <p:cNvSpPr txBox="1"/>
            <p:nvPr/>
          </p:nvSpPr>
          <p:spPr>
            <a:xfrm rot="3156685">
              <a:off x="3067003" y="2508603"/>
              <a:ext cx="4148698" cy="107226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Magnetoelectricity (intrinsic)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507F879-3887-4A01-8A4F-65B8D12B404A}"/>
              </a:ext>
            </a:extLst>
          </p:cNvPr>
          <p:cNvSpPr/>
          <p:nvPr/>
        </p:nvSpPr>
        <p:spPr>
          <a:xfrm>
            <a:off x="6163490" y="1372124"/>
            <a:ext cx="1957944" cy="8261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Multiferroic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bject 85">
                <a:extLst>
                  <a:ext uri="{FF2B5EF4-FFF2-40B4-BE49-F238E27FC236}">
                    <a16:creationId xmlns:a16="http://schemas.microsoft.com/office/drawing/2014/main" id="{0C6B4E1C-0E1D-49E6-A181-099643C78F60}"/>
                  </a:ext>
                </a:extLst>
              </p:cNvPr>
              <p:cNvSpPr txBox="1"/>
              <p:nvPr/>
            </p:nvSpPr>
            <p:spPr bwMode="auto">
              <a:xfrm>
                <a:off x="5826568" y="5119174"/>
                <a:ext cx="2085975" cy="981853"/>
              </a:xfrm>
              <a:prstGeom prst="rect">
                <a:avLst/>
              </a:prstGeom>
              <a:solidFill>
                <a:srgbClr val="FCD5B5"/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Object 85">
                <a:extLst>
                  <a:ext uri="{FF2B5EF4-FFF2-40B4-BE49-F238E27FC236}">
                    <a16:creationId xmlns:a16="http://schemas.microsoft.com/office/drawing/2014/main" id="{0C6B4E1C-0E1D-49E6-A181-099643C78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6568" y="5119174"/>
                <a:ext cx="2085975" cy="981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842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E0C4-CBE4-4AC4-832F-75B43B2F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of Neural Network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7AD54-0A2B-4AE0-B223-11A59947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48B96-653E-4AB6-A387-C54F574F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E1B05-A0AE-4E47-B69C-360F397F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31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138C54-7205-4674-9ADF-97CBA7E25DF7}"/>
              </a:ext>
            </a:extLst>
          </p:cNvPr>
          <p:cNvGrpSpPr/>
          <p:nvPr/>
        </p:nvGrpSpPr>
        <p:grpSpPr>
          <a:xfrm>
            <a:off x="5051969" y="5452539"/>
            <a:ext cx="3558631" cy="1253061"/>
            <a:chOff x="5225977" y="5334000"/>
            <a:chExt cx="3558631" cy="1253061"/>
          </a:xfrm>
        </p:grpSpPr>
        <p:sp>
          <p:nvSpPr>
            <p:cNvPr id="7" name="Can 139">
              <a:extLst>
                <a:ext uri="{FF2B5EF4-FFF2-40B4-BE49-F238E27FC236}">
                  <a16:creationId xmlns:a16="http://schemas.microsoft.com/office/drawing/2014/main" id="{03584477-93DC-4B01-A2C1-58D302DE59AE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ight Arrow 140">
              <a:extLst>
                <a:ext uri="{FF2B5EF4-FFF2-40B4-BE49-F238E27FC236}">
                  <a16:creationId xmlns:a16="http://schemas.microsoft.com/office/drawing/2014/main" id="{E534FD10-5D44-4E6D-80FB-BFBBBC6C9216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78A5E7-2F95-4DBB-B929-3103CBDB73DE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D2BBF6-7896-404F-9748-C2619D2F5B3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22C562-1101-497A-9FBD-2ED2739BD6D4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9938F96-8937-49E3-A29D-0C96308E2E8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FC78DC-621D-4BBD-BA25-03E1E94CE0D1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496ECA-B8A4-4457-B8E9-9E8AE1C97753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26770E-5BE5-4F8C-BB83-58CF57711AD0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CA7F69-A24C-4F95-A88C-C53B4D0B86A0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A95FC2-2134-410E-AFCB-8478F1329947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Write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678D2C-7218-4319-9520-999DCC909271}"/>
                </a:ext>
              </a:extLst>
            </p:cNvPr>
            <p:cNvSpPr/>
            <p:nvPr/>
          </p:nvSpPr>
          <p:spPr>
            <a:xfrm rot="16200000">
              <a:off x="7951842" y="5401607"/>
              <a:ext cx="671184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ReadMTJ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9D2352-6FAF-4EDE-85B4-03F3473B6273}"/>
              </a:ext>
            </a:extLst>
          </p:cNvPr>
          <p:cNvGrpSpPr/>
          <p:nvPr/>
        </p:nvGrpSpPr>
        <p:grpSpPr>
          <a:xfrm>
            <a:off x="152400" y="4276427"/>
            <a:ext cx="4190695" cy="1706075"/>
            <a:chOff x="3270634" y="2459693"/>
            <a:chExt cx="5720966" cy="2329062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BA2D90D-1CEB-404A-8A11-7D33C5A66CD4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21" name="Can 89">
              <a:extLst>
                <a:ext uri="{FF2B5EF4-FFF2-40B4-BE49-F238E27FC236}">
                  <a16:creationId xmlns:a16="http://schemas.microsoft.com/office/drawing/2014/main" id="{D1F5318A-604D-4164-89C5-DAC1EACEC92D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Can 90">
              <a:extLst>
                <a:ext uri="{FF2B5EF4-FFF2-40B4-BE49-F238E27FC236}">
                  <a16:creationId xmlns:a16="http://schemas.microsoft.com/office/drawing/2014/main" id="{3D088A33-D026-43AB-9620-22C5D05C97A6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Can 91">
              <a:extLst>
                <a:ext uri="{FF2B5EF4-FFF2-40B4-BE49-F238E27FC236}">
                  <a16:creationId xmlns:a16="http://schemas.microsoft.com/office/drawing/2014/main" id="{E94B36D4-2ACF-4CFE-B7D0-63A94F4217F4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Can 92">
              <a:extLst>
                <a:ext uri="{FF2B5EF4-FFF2-40B4-BE49-F238E27FC236}">
                  <a16:creationId xmlns:a16="http://schemas.microsoft.com/office/drawing/2014/main" id="{77E854DF-9479-4256-89B5-3686BB229BE8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Can 93">
              <a:extLst>
                <a:ext uri="{FF2B5EF4-FFF2-40B4-BE49-F238E27FC236}">
                  <a16:creationId xmlns:a16="http://schemas.microsoft.com/office/drawing/2014/main" id="{1722C664-4E4F-4169-9B0E-A15C6BF2EE8B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Can 94">
              <a:extLst>
                <a:ext uri="{FF2B5EF4-FFF2-40B4-BE49-F238E27FC236}">
                  <a16:creationId xmlns:a16="http://schemas.microsoft.com/office/drawing/2014/main" id="{2CFF2D45-8012-4A87-B3E2-3E3E113D5661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Can 95">
              <a:extLst>
                <a:ext uri="{FF2B5EF4-FFF2-40B4-BE49-F238E27FC236}">
                  <a16:creationId xmlns:a16="http://schemas.microsoft.com/office/drawing/2014/main" id="{AD9AD9D7-A1A3-4D67-B1D2-351F254058E5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Can 96">
              <a:extLst>
                <a:ext uri="{FF2B5EF4-FFF2-40B4-BE49-F238E27FC236}">
                  <a16:creationId xmlns:a16="http://schemas.microsoft.com/office/drawing/2014/main" id="{DB5A5C41-24E4-4AB8-B46A-3FF585DDAD98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Can 97">
              <a:extLst>
                <a:ext uri="{FF2B5EF4-FFF2-40B4-BE49-F238E27FC236}">
                  <a16:creationId xmlns:a16="http://schemas.microsoft.com/office/drawing/2014/main" id="{CB13521F-F90B-4ADA-ABB8-900C3DDBFF2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Can 98">
              <a:extLst>
                <a:ext uri="{FF2B5EF4-FFF2-40B4-BE49-F238E27FC236}">
                  <a16:creationId xmlns:a16="http://schemas.microsoft.com/office/drawing/2014/main" id="{9A29586F-1A8B-4B7D-B3FB-5A96769379D1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Can 99">
              <a:extLst>
                <a:ext uri="{FF2B5EF4-FFF2-40B4-BE49-F238E27FC236}">
                  <a16:creationId xmlns:a16="http://schemas.microsoft.com/office/drawing/2014/main" id="{EA8EAF7C-362C-4F37-B112-67031F4A2045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Can 100">
              <a:extLst>
                <a:ext uri="{FF2B5EF4-FFF2-40B4-BE49-F238E27FC236}">
                  <a16:creationId xmlns:a16="http://schemas.microsoft.com/office/drawing/2014/main" id="{B0DCD1B4-95B6-4728-9624-F1CB93C2E465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Can 101">
              <a:extLst>
                <a:ext uri="{FF2B5EF4-FFF2-40B4-BE49-F238E27FC236}">
                  <a16:creationId xmlns:a16="http://schemas.microsoft.com/office/drawing/2014/main" id="{FAE9EBDE-6166-47A6-9814-8593BB6BB829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Can 102">
              <a:extLst>
                <a:ext uri="{FF2B5EF4-FFF2-40B4-BE49-F238E27FC236}">
                  <a16:creationId xmlns:a16="http://schemas.microsoft.com/office/drawing/2014/main" id="{7D9AD14F-314C-4AC4-9D2D-E5B5AF978568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Can 103">
              <a:extLst>
                <a:ext uri="{FF2B5EF4-FFF2-40B4-BE49-F238E27FC236}">
                  <a16:creationId xmlns:a16="http://schemas.microsoft.com/office/drawing/2014/main" id="{7994FB0B-3EEB-4343-AE5E-DE9F1BCE4DCE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0A614F6-2CF4-4B6C-ADE4-3518AB663DB0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7051E64-9EC4-4C4A-8EC8-09ADE91438AE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7F49EE-6FF4-4FE8-A2AA-3AB5DBEA6258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F40205-5E10-49A4-9396-A1B453665F7E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484816-772F-4892-A354-0983714C65ED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0422C4-C1CB-49A7-8F29-0E7015A0DFD2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CF1C0B-8BE5-49DE-B026-0A01157E1BD2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756181-B309-46EF-8F78-E0FCBE752360}"/>
              </a:ext>
            </a:extLst>
          </p:cNvPr>
          <p:cNvGrpSpPr/>
          <p:nvPr/>
        </p:nvGrpSpPr>
        <p:grpSpPr>
          <a:xfrm>
            <a:off x="322186" y="2193714"/>
            <a:ext cx="4729783" cy="2092556"/>
            <a:chOff x="501893" y="1676400"/>
            <a:chExt cx="3599389" cy="15924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1AB372CC-EF93-46F7-AC8A-5772D6E18CEB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4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B94150-835B-477A-AB04-47AA4E17B245}"/>
                </a:ext>
              </a:extLst>
            </p:cNvPr>
            <p:cNvCxnSpPr>
              <a:endCxn id="44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2DBD71-6EBF-4755-AF69-185A1E865258}"/>
                </a:ext>
              </a:extLst>
            </p:cNvPr>
            <p:cNvCxnSpPr>
              <a:endCxn id="44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4D207BE-6D0C-4F55-B964-F67B2799DE68}"/>
                </a:ext>
              </a:extLst>
            </p:cNvPr>
            <p:cNvCxnSpPr>
              <a:endCxn id="44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3D2C5D4-8C93-43FE-BE11-ACB7D645E40B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E0A85C-9667-428C-A070-779043E98478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B2539EF-834B-4405-AF98-3467F315A7C7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124">
              <a:extLst>
                <a:ext uri="{FF2B5EF4-FFF2-40B4-BE49-F238E27FC236}">
                  <a16:creationId xmlns:a16="http://schemas.microsoft.com/office/drawing/2014/main" id="{D284DDF9-73B0-44EA-8AE9-825818E71E44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6989A16-CA5B-4370-B307-B1F323512FD0}"/>
                </a:ext>
              </a:extLst>
            </p:cNvPr>
            <p:cNvSpPr txBox="1"/>
            <p:nvPr/>
          </p:nvSpPr>
          <p:spPr>
            <a:xfrm>
              <a:off x="501893" y="1713644"/>
              <a:ext cx="565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FCA3B5-EC7B-45C9-8BFF-9728F8256213}"/>
                </a:ext>
              </a:extLst>
            </p:cNvPr>
            <p:cNvSpPr txBox="1"/>
            <p:nvPr/>
          </p:nvSpPr>
          <p:spPr>
            <a:xfrm>
              <a:off x="501893" y="2088949"/>
              <a:ext cx="565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FC2E98-8F79-432F-AF3E-AF95921390D2}"/>
                </a:ext>
              </a:extLst>
            </p:cNvPr>
            <p:cNvSpPr txBox="1"/>
            <p:nvPr/>
          </p:nvSpPr>
          <p:spPr>
            <a:xfrm>
              <a:off x="554803" y="2899514"/>
              <a:ext cx="512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B2A611-7818-4467-AEC5-948F901984D0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44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0695AF-3902-41A0-9213-CB1E53B8E1DF}"/>
                </a:ext>
              </a:extLst>
            </p:cNvPr>
            <p:cNvSpPr txBox="1"/>
            <p:nvPr/>
          </p:nvSpPr>
          <p:spPr>
            <a:xfrm>
              <a:off x="947254" y="1676400"/>
              <a:ext cx="480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2128433-AF58-4411-BF48-701561436E7F}"/>
                </a:ext>
              </a:extLst>
            </p:cNvPr>
            <p:cNvSpPr txBox="1"/>
            <p:nvPr/>
          </p:nvSpPr>
          <p:spPr>
            <a:xfrm>
              <a:off x="948559" y="2024729"/>
              <a:ext cx="479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35D84CB-77CF-4D98-8D29-46749EEAA1DC}"/>
                </a:ext>
              </a:extLst>
            </p:cNvPr>
            <p:cNvSpPr txBox="1"/>
            <p:nvPr/>
          </p:nvSpPr>
          <p:spPr>
            <a:xfrm>
              <a:off x="966196" y="2416630"/>
              <a:ext cx="480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103719-9B12-47A9-BD9A-73FFD915AB43}"/>
                </a:ext>
              </a:extLst>
            </p:cNvPr>
            <p:cNvSpPr txBox="1"/>
            <p:nvPr/>
          </p:nvSpPr>
          <p:spPr>
            <a:xfrm>
              <a:off x="3043117" y="1941100"/>
              <a:ext cx="1058165" cy="44501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 = f(u)</a:t>
              </a:r>
              <a:endPara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0" name="Object 59">
                  <a:extLst>
                    <a:ext uri="{FF2B5EF4-FFF2-40B4-BE49-F238E27FC236}">
                      <a16:creationId xmlns:a16="http://schemas.microsoft.com/office/drawing/2014/main" id="{9E2A7D1C-63EC-48C5-9B8D-5F43BE558DD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97294" y="1713644"/>
                <a:ext cx="1115348" cy="52832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" imgW="723600" imgH="342720" progId="Equation.DSMT4">
                        <p:embed/>
                      </p:oleObj>
                    </mc:Choice>
                    <mc:Fallback>
                      <p:oleObj name="Equation" r:id="rId3" imgW="723600" imgH="342720" progId="Equation.DSMT4">
                        <p:embed/>
                        <p:pic>
                          <p:nvPicPr>
                            <p:cNvPr id="134" name="Object 133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797294" y="1713644"/>
                              <a:ext cx="1115348" cy="52832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4" name="Object 133"/>
                <p:cNvGraphicFramePr>
                  <a:graphicFrameLocks noChangeAspect="1"/>
                </p:cNvGraphicFramePr>
                <p:nvPr/>
              </p:nvGraphicFramePr>
              <p:xfrm>
                <a:off x="1797294" y="1713644"/>
                <a:ext cx="1115348" cy="52832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" imgW="723600" imgH="342720" progId="Equation.DSMT4">
                        <p:embed/>
                      </p:oleObj>
                    </mc:Choice>
                    <mc:Fallback>
                      <p:oleObj name="Equation" r:id="rId5" imgW="723600" imgH="342720" progId="Equation.DSMT4">
                        <p:embed/>
                        <p:pic>
                          <p:nvPicPr>
                            <p:cNvPr id="134" name="Object 133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797294" y="1713644"/>
                              <a:ext cx="1115348" cy="52832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43D0E3-89BA-4375-AA54-EB27E65BFB06}"/>
                </a:ext>
              </a:extLst>
            </p:cNvPr>
            <p:cNvSpPr txBox="1"/>
            <p:nvPr/>
          </p:nvSpPr>
          <p:spPr>
            <a:xfrm>
              <a:off x="2521775" y="2620780"/>
              <a:ext cx="342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6838FEE-E116-410E-9FCA-36F61D7B0E4C}"/>
              </a:ext>
            </a:extLst>
          </p:cNvPr>
          <p:cNvSpPr/>
          <p:nvPr/>
        </p:nvSpPr>
        <p:spPr>
          <a:xfrm>
            <a:off x="1247712" y="1729164"/>
            <a:ext cx="115565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6E4DA3-CC98-43E1-80FB-A42096918FEA}"/>
              </a:ext>
            </a:extLst>
          </p:cNvPr>
          <p:cNvGrpSpPr/>
          <p:nvPr/>
        </p:nvGrpSpPr>
        <p:grpSpPr>
          <a:xfrm>
            <a:off x="6300776" y="2583348"/>
            <a:ext cx="2309824" cy="2119326"/>
            <a:chOff x="4519935" y="1602287"/>
            <a:chExt cx="1499865" cy="151878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2DCDA87-CC2B-47AC-B79A-85D4586C4B8A}"/>
                </a:ext>
              </a:extLst>
            </p:cNvPr>
            <p:cNvSpPr/>
            <p:nvPr/>
          </p:nvSpPr>
          <p:spPr>
            <a:xfrm>
              <a:off x="4757721" y="1930385"/>
              <a:ext cx="211923" cy="21192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A640354-DA70-4F7D-9E99-413DEBD3D37B}"/>
                </a:ext>
              </a:extLst>
            </p:cNvPr>
            <p:cNvSpPr/>
            <p:nvPr/>
          </p:nvSpPr>
          <p:spPr>
            <a:xfrm>
              <a:off x="4757721" y="2263163"/>
              <a:ext cx="211923" cy="21192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3F8C1DA-945D-4203-B1C1-E08CCD95C2FE}"/>
                </a:ext>
              </a:extLst>
            </p:cNvPr>
            <p:cNvSpPr/>
            <p:nvPr/>
          </p:nvSpPr>
          <p:spPr>
            <a:xfrm>
              <a:off x="4757721" y="2591261"/>
              <a:ext cx="211923" cy="21192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AF6D3ED-F203-4571-B22B-6078DF0BD3D6}"/>
                </a:ext>
              </a:extLst>
            </p:cNvPr>
            <p:cNvSpPr/>
            <p:nvPr/>
          </p:nvSpPr>
          <p:spPr>
            <a:xfrm>
              <a:off x="5146246" y="1602287"/>
              <a:ext cx="211923" cy="21192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D47E61D-B532-4F7B-A488-D205F952E028}"/>
                </a:ext>
              </a:extLst>
            </p:cNvPr>
            <p:cNvSpPr/>
            <p:nvPr/>
          </p:nvSpPr>
          <p:spPr>
            <a:xfrm>
              <a:off x="5146246" y="2909145"/>
              <a:ext cx="211923" cy="21192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46B7657-67B5-43CE-9ED0-800CF14E2BAA}"/>
                </a:ext>
              </a:extLst>
            </p:cNvPr>
            <p:cNvSpPr/>
            <p:nvPr/>
          </p:nvSpPr>
          <p:spPr>
            <a:xfrm>
              <a:off x="5146246" y="1920171"/>
              <a:ext cx="211923" cy="21192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1AFBCAB-9803-4535-9B36-FC6913EDFD21}"/>
                </a:ext>
              </a:extLst>
            </p:cNvPr>
            <p:cNvSpPr/>
            <p:nvPr/>
          </p:nvSpPr>
          <p:spPr>
            <a:xfrm>
              <a:off x="5146246" y="2252950"/>
              <a:ext cx="211923" cy="21192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6504D3D-8DA4-4E8E-AA09-961D5035AA7B}"/>
                </a:ext>
              </a:extLst>
            </p:cNvPr>
            <p:cNvSpPr/>
            <p:nvPr/>
          </p:nvSpPr>
          <p:spPr>
            <a:xfrm>
              <a:off x="5146246" y="2581047"/>
              <a:ext cx="211923" cy="21192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E2859B9-F56F-4159-8DC3-2C1F45917689}"/>
                </a:ext>
              </a:extLst>
            </p:cNvPr>
            <p:cNvSpPr/>
            <p:nvPr/>
          </p:nvSpPr>
          <p:spPr>
            <a:xfrm>
              <a:off x="5570092" y="2106987"/>
              <a:ext cx="211923" cy="21192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18EFFD4-402D-4498-9A6C-9265F3A4FA19}"/>
                </a:ext>
              </a:extLst>
            </p:cNvPr>
            <p:cNvSpPr/>
            <p:nvPr/>
          </p:nvSpPr>
          <p:spPr>
            <a:xfrm>
              <a:off x="5570092" y="2439765"/>
              <a:ext cx="211923" cy="21192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575DCB3-32F6-417A-912D-C056749027DC}"/>
                </a:ext>
              </a:extLst>
            </p:cNvPr>
            <p:cNvCxnSpPr>
              <a:endCxn id="64" idx="2"/>
            </p:cNvCxnSpPr>
            <p:nvPr/>
          </p:nvCxnSpPr>
          <p:spPr>
            <a:xfrm>
              <a:off x="4519935" y="2026133"/>
              <a:ext cx="237786" cy="10213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4E4EB49-C1B5-4AD9-809C-27AB2389DD45}"/>
                </a:ext>
              </a:extLst>
            </p:cNvPr>
            <p:cNvCxnSpPr/>
            <p:nvPr/>
          </p:nvCxnSpPr>
          <p:spPr>
            <a:xfrm>
              <a:off x="4519935" y="2369124"/>
              <a:ext cx="237786" cy="10213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FE338BF-849A-458B-96E8-BE8128D19815}"/>
                </a:ext>
              </a:extLst>
            </p:cNvPr>
            <p:cNvCxnSpPr/>
            <p:nvPr/>
          </p:nvCxnSpPr>
          <p:spPr>
            <a:xfrm>
              <a:off x="4531901" y="2690274"/>
              <a:ext cx="237786" cy="10213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F94162-A2F8-458D-AAC4-39D0193488CC}"/>
                </a:ext>
              </a:extLst>
            </p:cNvPr>
            <p:cNvCxnSpPr>
              <a:stCxn id="64" idx="0"/>
              <a:endCxn id="67" idx="2"/>
            </p:cNvCxnSpPr>
            <p:nvPr/>
          </p:nvCxnSpPr>
          <p:spPr>
            <a:xfrm flipV="1">
              <a:off x="4863682" y="1708248"/>
              <a:ext cx="282564" cy="2221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A7EC3FC-2A41-4917-B8C8-91D235B5A849}"/>
                </a:ext>
              </a:extLst>
            </p:cNvPr>
            <p:cNvCxnSpPr>
              <a:stCxn id="65" idx="7"/>
              <a:endCxn id="67" idx="3"/>
            </p:cNvCxnSpPr>
            <p:nvPr/>
          </p:nvCxnSpPr>
          <p:spPr>
            <a:xfrm flipV="1">
              <a:off x="4938608" y="1783175"/>
              <a:ext cx="238673" cy="511024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DA3B464-D131-473A-A28B-8883AB6111D8}"/>
                </a:ext>
              </a:extLst>
            </p:cNvPr>
            <p:cNvCxnSpPr>
              <a:stCxn id="65" idx="6"/>
              <a:endCxn id="69" idx="3"/>
            </p:cNvCxnSpPr>
            <p:nvPr/>
          </p:nvCxnSpPr>
          <p:spPr>
            <a:xfrm flipV="1">
              <a:off x="4969643" y="2101059"/>
              <a:ext cx="207638" cy="268065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7FBDE20-925F-4D31-8462-C1352B735098}"/>
                </a:ext>
              </a:extLst>
            </p:cNvPr>
            <p:cNvCxnSpPr>
              <a:stCxn id="64" idx="7"/>
              <a:endCxn id="69" idx="2"/>
            </p:cNvCxnSpPr>
            <p:nvPr/>
          </p:nvCxnSpPr>
          <p:spPr>
            <a:xfrm>
              <a:off x="4938608" y="1961420"/>
              <a:ext cx="207638" cy="64713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7585064-9AFE-4DF3-B7D1-7D98F2E8C5B5}"/>
                </a:ext>
              </a:extLst>
            </p:cNvPr>
            <p:cNvCxnSpPr>
              <a:stCxn id="64" idx="6"/>
              <a:endCxn id="70" idx="1"/>
            </p:cNvCxnSpPr>
            <p:nvPr/>
          </p:nvCxnSpPr>
          <p:spPr>
            <a:xfrm>
              <a:off x="4969643" y="2036346"/>
              <a:ext cx="207638" cy="247639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C7DFFED-E901-4F91-9255-B87FD0552554}"/>
                </a:ext>
              </a:extLst>
            </p:cNvPr>
            <p:cNvCxnSpPr>
              <a:stCxn id="64" idx="5"/>
              <a:endCxn id="68" idx="0"/>
            </p:cNvCxnSpPr>
            <p:nvPr/>
          </p:nvCxnSpPr>
          <p:spPr>
            <a:xfrm>
              <a:off x="4938608" y="2111272"/>
              <a:ext cx="313599" cy="797873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C067D9F-860B-4A87-94D4-30BBE618D6CD}"/>
                </a:ext>
              </a:extLst>
            </p:cNvPr>
            <p:cNvCxnSpPr>
              <a:stCxn id="66" idx="5"/>
              <a:endCxn id="68" idx="2"/>
            </p:cNvCxnSpPr>
            <p:nvPr/>
          </p:nvCxnSpPr>
          <p:spPr>
            <a:xfrm>
              <a:off x="4938608" y="2772148"/>
              <a:ext cx="207638" cy="24295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89849FF-3D8F-47F4-9824-50909C95DD3F}"/>
                </a:ext>
              </a:extLst>
            </p:cNvPr>
            <p:cNvCxnSpPr>
              <a:stCxn id="65" idx="5"/>
              <a:endCxn id="71" idx="1"/>
            </p:cNvCxnSpPr>
            <p:nvPr/>
          </p:nvCxnSpPr>
          <p:spPr>
            <a:xfrm>
              <a:off x="4938608" y="2444051"/>
              <a:ext cx="238673" cy="168032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94BF1F3-4ABA-448B-992D-D0EC5885A2F9}"/>
                </a:ext>
              </a:extLst>
            </p:cNvPr>
            <p:cNvCxnSpPr>
              <a:stCxn id="65" idx="4"/>
              <a:endCxn id="68" idx="1"/>
            </p:cNvCxnSpPr>
            <p:nvPr/>
          </p:nvCxnSpPr>
          <p:spPr>
            <a:xfrm>
              <a:off x="4863682" y="2475086"/>
              <a:ext cx="313599" cy="465094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7022E6-563E-4426-9829-F3528BF2F146}"/>
                </a:ext>
              </a:extLst>
            </p:cNvPr>
            <p:cNvCxnSpPr>
              <a:stCxn id="66" idx="6"/>
              <a:endCxn id="70" idx="4"/>
            </p:cNvCxnSpPr>
            <p:nvPr/>
          </p:nvCxnSpPr>
          <p:spPr>
            <a:xfrm flipV="1">
              <a:off x="4969643" y="2464873"/>
              <a:ext cx="282564" cy="232349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23E4EAA-85E9-4583-9A5B-40CBB12E337C}"/>
                </a:ext>
              </a:extLst>
            </p:cNvPr>
            <p:cNvCxnSpPr>
              <a:endCxn id="70" idx="2"/>
            </p:cNvCxnSpPr>
            <p:nvPr/>
          </p:nvCxnSpPr>
          <p:spPr>
            <a:xfrm flipV="1">
              <a:off x="4971381" y="2358911"/>
              <a:ext cx="174865" cy="453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A1E8B8A-E187-426B-A6C1-C11B7462DA9F}"/>
                </a:ext>
              </a:extLst>
            </p:cNvPr>
            <p:cNvCxnSpPr>
              <a:endCxn id="72" idx="0"/>
            </p:cNvCxnSpPr>
            <p:nvPr/>
          </p:nvCxnSpPr>
          <p:spPr>
            <a:xfrm>
              <a:off x="5358169" y="1672928"/>
              <a:ext cx="317884" cy="434059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7CA989F-1291-4CDF-B397-872E42941691}"/>
                </a:ext>
              </a:extLst>
            </p:cNvPr>
            <p:cNvCxnSpPr>
              <a:stCxn id="67" idx="5"/>
              <a:endCxn id="73" idx="0"/>
            </p:cNvCxnSpPr>
            <p:nvPr/>
          </p:nvCxnSpPr>
          <p:spPr>
            <a:xfrm>
              <a:off x="5327133" y="1783175"/>
              <a:ext cx="348919" cy="65659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4327E7D-3AB8-46F2-BD02-247E9A128BB3}"/>
                </a:ext>
              </a:extLst>
            </p:cNvPr>
            <p:cNvCxnSpPr>
              <a:stCxn id="69" idx="6"/>
              <a:endCxn id="72" idx="1"/>
            </p:cNvCxnSpPr>
            <p:nvPr/>
          </p:nvCxnSpPr>
          <p:spPr>
            <a:xfrm>
              <a:off x="5358169" y="2026133"/>
              <a:ext cx="242958" cy="111889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DA6D1A0-81A9-4630-A146-90E564ECD3B8}"/>
                </a:ext>
              </a:extLst>
            </p:cNvPr>
            <p:cNvCxnSpPr>
              <a:stCxn id="69" idx="5"/>
              <a:endCxn id="73" idx="1"/>
            </p:cNvCxnSpPr>
            <p:nvPr/>
          </p:nvCxnSpPr>
          <p:spPr>
            <a:xfrm>
              <a:off x="5327133" y="2101059"/>
              <a:ext cx="273993" cy="369742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8DE6A72-1CED-4418-8532-E75E35893B75}"/>
                </a:ext>
              </a:extLst>
            </p:cNvPr>
            <p:cNvCxnSpPr>
              <a:stCxn id="70" idx="7"/>
              <a:endCxn id="72" idx="2"/>
            </p:cNvCxnSpPr>
            <p:nvPr/>
          </p:nvCxnSpPr>
          <p:spPr>
            <a:xfrm flipV="1">
              <a:off x="5327133" y="2212949"/>
              <a:ext cx="242958" cy="710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25D276E2-C35A-4AB9-93DB-CBD679F6DD1B}"/>
                </a:ext>
              </a:extLst>
            </p:cNvPr>
            <p:cNvCxnSpPr>
              <a:stCxn id="70" idx="6"/>
              <a:endCxn id="73" idx="2"/>
            </p:cNvCxnSpPr>
            <p:nvPr/>
          </p:nvCxnSpPr>
          <p:spPr>
            <a:xfrm>
              <a:off x="5358169" y="2358911"/>
              <a:ext cx="211923" cy="18681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895F01A-A0CC-4ED8-90DC-9283900A24FC}"/>
                </a:ext>
              </a:extLst>
            </p:cNvPr>
            <p:cNvCxnSpPr>
              <a:stCxn id="71" idx="6"/>
              <a:endCxn id="73" idx="3"/>
            </p:cNvCxnSpPr>
            <p:nvPr/>
          </p:nvCxnSpPr>
          <p:spPr>
            <a:xfrm flipV="1">
              <a:off x="5358169" y="2620653"/>
              <a:ext cx="242958" cy="6635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21CAC61-B72B-4592-A853-6695C93650F7}"/>
                </a:ext>
              </a:extLst>
            </p:cNvPr>
            <p:cNvCxnSpPr>
              <a:stCxn id="68" idx="6"/>
              <a:endCxn id="73" idx="4"/>
            </p:cNvCxnSpPr>
            <p:nvPr/>
          </p:nvCxnSpPr>
          <p:spPr>
            <a:xfrm flipV="1">
              <a:off x="5358169" y="2651688"/>
              <a:ext cx="317884" cy="36341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28125652-E19B-46BD-A5CD-830E59256BF3}"/>
                </a:ext>
              </a:extLst>
            </p:cNvPr>
            <p:cNvCxnSpPr>
              <a:stCxn id="68" idx="7"/>
              <a:endCxn id="72" idx="4"/>
            </p:cNvCxnSpPr>
            <p:nvPr/>
          </p:nvCxnSpPr>
          <p:spPr>
            <a:xfrm flipV="1">
              <a:off x="5327133" y="2318910"/>
              <a:ext cx="348919" cy="621270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406CF48-FFE3-45A2-B244-B8BFE89F52E7}"/>
                </a:ext>
              </a:extLst>
            </p:cNvPr>
            <p:cNvCxnSpPr>
              <a:stCxn id="71" idx="7"/>
              <a:endCxn id="72" idx="3"/>
            </p:cNvCxnSpPr>
            <p:nvPr/>
          </p:nvCxnSpPr>
          <p:spPr>
            <a:xfrm flipV="1">
              <a:off x="5327133" y="2287875"/>
              <a:ext cx="273993" cy="32420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0A71EEA-B810-4E36-86A2-A30D05F7150D}"/>
                </a:ext>
              </a:extLst>
            </p:cNvPr>
            <p:cNvCxnSpPr>
              <a:stCxn id="72" idx="6"/>
            </p:cNvCxnSpPr>
            <p:nvPr/>
          </p:nvCxnSpPr>
          <p:spPr>
            <a:xfrm>
              <a:off x="5782014" y="2212949"/>
              <a:ext cx="237786" cy="0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2431869-BA41-4A48-B3FC-10D311D76C4A}"/>
                </a:ext>
              </a:extLst>
            </p:cNvPr>
            <p:cNvCxnSpPr>
              <a:stCxn id="73" idx="6"/>
            </p:cNvCxnSpPr>
            <p:nvPr/>
          </p:nvCxnSpPr>
          <p:spPr>
            <a:xfrm flipV="1">
              <a:off x="5782014" y="2538859"/>
              <a:ext cx="237786" cy="686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40D636-571D-4876-8504-3CC55631C726}"/>
              </a:ext>
            </a:extLst>
          </p:cNvPr>
          <p:cNvSpPr/>
          <p:nvPr/>
        </p:nvSpPr>
        <p:spPr>
          <a:xfrm>
            <a:off x="6300776" y="2089014"/>
            <a:ext cx="219298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98124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32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B0760-6049-4842-A9D5-52375B367FB4}"/>
              </a:ext>
            </a:extLst>
          </p:cNvPr>
          <p:cNvSpPr txBox="1"/>
          <p:nvPr/>
        </p:nvSpPr>
        <p:spPr>
          <a:xfrm>
            <a:off x="492368" y="888023"/>
            <a:ext cx="8563709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 to Artificial Neural Network: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Training and Testing Phases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Perceptron, Activation Function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Forward Propagation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Gradient Descent 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Backpropagation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MATLAB 7x5 Character Recognition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Neural Network using Spintronics: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Magnetic Anisotropy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Potential Landscape of a magnet 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Magnetic Field applied in the Hard and Easy Axis 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Multiferroics 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Design of Neural Network in Hardware </a:t>
            </a:r>
          </a:p>
          <a:p>
            <a:pPr marL="342900" indent="-342900">
              <a:buAutoNum type="arabicPeriod"/>
            </a:pPr>
            <a:r>
              <a:rPr lang="en-US" dirty="0"/>
              <a:t>Experimental</a:t>
            </a:r>
          </a:p>
          <a:p>
            <a:pPr marL="800100" lvl="1" indent="-342900">
              <a:buAutoNum type="arabicPeriod"/>
            </a:pPr>
            <a:r>
              <a:rPr lang="en-US" dirty="0"/>
              <a:t>Electromagnet</a:t>
            </a:r>
          </a:p>
          <a:p>
            <a:pPr marL="800100" lvl="1" indent="-342900">
              <a:buAutoNum type="arabicPeriod"/>
            </a:pPr>
            <a:r>
              <a:rPr lang="en-US" dirty="0"/>
              <a:t>Magnetic Thermal Annealing</a:t>
            </a:r>
          </a:p>
          <a:p>
            <a:pPr marL="800100" lvl="1" indent="-342900">
              <a:buAutoNum type="arabicPeriod"/>
            </a:pPr>
            <a:r>
              <a:rPr lang="en-US" dirty="0"/>
              <a:t>Gaussmeter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302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6084-896D-4972-9838-5B52560A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7E513-1085-4AF9-83C5-16582C2D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702DD-80EA-4B6B-BECB-EC41C913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817A-68BD-4E31-BA5C-29B1033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33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B0760-6049-4842-A9D5-52375B367FB4}"/>
              </a:ext>
            </a:extLst>
          </p:cNvPr>
          <p:cNvSpPr txBox="1"/>
          <p:nvPr/>
        </p:nvSpPr>
        <p:spPr>
          <a:xfrm>
            <a:off x="175846" y="888023"/>
            <a:ext cx="8783515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Electromagnet for magnetic alignment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Thermal Annealing for better magnetic characterization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Gaussmeter for measuring the magnetic field </a:t>
            </a:r>
            <a:endParaRPr lang="en-IN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Sputtering for deposition of different materials, e.g., piezoelectric, magnets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Electron Beam Lithography (EBL) for patterning single-domain nanomagnets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Force Microscopy (MFM) for visualizing single-domain nanomagnets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Ferromagnetic Resonance (FMR) for characterizing the magnetic damping parameter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Vibrating Sample Magnetometer (VSM) for magnetic hysteresis </a:t>
            </a:r>
          </a:p>
        </p:txBody>
      </p:sp>
    </p:spTree>
    <p:extLst>
      <p:ext uri="{BB962C8B-B14F-4D97-AF65-F5344CB8AC3E}">
        <p14:creationId xmlns:p14="http://schemas.microsoft.com/office/powerpoint/2010/main" val="141048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2927-B8D7-4F10-9B10-93934E55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Experimental: Electromagnet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24AFA-EAED-45BD-BAD8-D5864104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D55A8-B744-43F9-BE4D-FAC6CEF9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77F62-8F1A-4CDA-B6CB-BED89B5F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34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6C64E-2A71-4A99-8FE3-335B9792CE7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1754065" y="742505"/>
            <a:ext cx="5635869" cy="25018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C2776D-6AF7-40FA-AD10-B679BA5C4E06}"/>
              </a:ext>
            </a:extLst>
          </p:cNvPr>
          <p:cNvCxnSpPr>
            <a:cxnSpLocks/>
          </p:cNvCxnSpPr>
          <p:nvPr/>
        </p:nvCxnSpPr>
        <p:spPr>
          <a:xfrm flipH="1" flipV="1">
            <a:off x="5416063" y="2391510"/>
            <a:ext cx="1222129" cy="19560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21FF74-1949-44AF-9C08-3EF73B4BE7A1}"/>
              </a:ext>
            </a:extLst>
          </p:cNvPr>
          <p:cNvSpPr txBox="1"/>
          <p:nvPr/>
        </p:nvSpPr>
        <p:spPr>
          <a:xfrm>
            <a:off x="6040315" y="4347606"/>
            <a:ext cx="1987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Magnetic Coil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AFD6AB-1311-45D9-A333-B5DC79612F1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708532" y="2259624"/>
            <a:ext cx="325314" cy="20879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3A1769-8B2C-4E5B-A4D3-8C8B3B3F2FD3}"/>
              </a:ext>
            </a:extLst>
          </p:cNvPr>
          <p:cNvCxnSpPr>
            <a:cxnSpLocks/>
          </p:cNvCxnSpPr>
          <p:nvPr/>
        </p:nvCxnSpPr>
        <p:spPr>
          <a:xfrm flipV="1">
            <a:off x="2952018" y="2907882"/>
            <a:ext cx="0" cy="4604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55455C-B3DB-4A9F-B1F7-27EA5CE7B8F9}"/>
              </a:ext>
            </a:extLst>
          </p:cNvPr>
          <p:cNvSpPr txBox="1"/>
          <p:nvPr/>
        </p:nvSpPr>
        <p:spPr>
          <a:xfrm>
            <a:off x="1936504" y="3368370"/>
            <a:ext cx="2635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Constant Current Power Supply (CCPS)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780CDE-D46E-47D0-9381-C3A0F0BB82CB}"/>
              </a:ext>
            </a:extLst>
          </p:cNvPr>
          <p:cNvCxnSpPr>
            <a:cxnSpLocks/>
          </p:cNvCxnSpPr>
          <p:nvPr/>
        </p:nvCxnSpPr>
        <p:spPr>
          <a:xfrm flipH="1" flipV="1">
            <a:off x="6207370" y="1776046"/>
            <a:ext cx="1615587" cy="7343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68AE63-B3F3-4BD6-88AC-B99EB11E85E6}"/>
              </a:ext>
            </a:extLst>
          </p:cNvPr>
          <p:cNvSpPr txBox="1"/>
          <p:nvPr/>
        </p:nvSpPr>
        <p:spPr>
          <a:xfrm>
            <a:off x="7418510" y="2527370"/>
            <a:ext cx="1615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Gauss Probe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9F0F35-D23D-4708-8A49-8FACD889F547}"/>
              </a:ext>
            </a:extLst>
          </p:cNvPr>
          <p:cNvSpPr txBox="1"/>
          <p:nvPr/>
        </p:nvSpPr>
        <p:spPr>
          <a:xfrm>
            <a:off x="509953" y="4440115"/>
            <a:ext cx="5284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CCPS</a:t>
            </a:r>
            <a:r>
              <a:rPr lang="en-IN" dirty="0"/>
              <a:t> : Provides Constant Current to the magnetic coils which in turn generates the magnetic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Gauss Probe</a:t>
            </a:r>
            <a:r>
              <a:rPr lang="en-IN" dirty="0"/>
              <a:t>: Is used to measure the magnetic field generated at the pole</a:t>
            </a:r>
          </a:p>
        </p:txBody>
      </p:sp>
    </p:spTree>
    <p:extLst>
      <p:ext uri="{BB962C8B-B14F-4D97-AF65-F5344CB8AC3E}">
        <p14:creationId xmlns:p14="http://schemas.microsoft.com/office/powerpoint/2010/main" val="112956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2927-B8D7-4F10-9B10-93934E55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Experimental: Magnetic Thermal Annealing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24AFA-EAED-45BD-BAD8-D5864104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D55A8-B744-43F9-BE4D-FAC6CEF9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77F62-8F1A-4CDA-B6CB-BED89B5F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35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E148BA-73B4-4409-A869-723B17776205}"/>
              </a:ext>
            </a:extLst>
          </p:cNvPr>
          <p:cNvGrpSpPr/>
          <p:nvPr/>
        </p:nvGrpSpPr>
        <p:grpSpPr>
          <a:xfrm>
            <a:off x="933894" y="717746"/>
            <a:ext cx="2880057" cy="1682977"/>
            <a:chOff x="2189583" y="3527832"/>
            <a:chExt cx="2880057" cy="1682977"/>
          </a:xfrm>
        </p:grpSpPr>
        <p:sp>
          <p:nvSpPr>
            <p:cNvPr id="7" name="Rectangle: Top Corners Snipped 6">
              <a:extLst>
                <a:ext uri="{FF2B5EF4-FFF2-40B4-BE49-F238E27FC236}">
                  <a16:creationId xmlns:a16="http://schemas.microsoft.com/office/drawing/2014/main" id="{56723D73-B63D-456B-83C2-24A8B759C595}"/>
                </a:ext>
              </a:extLst>
            </p:cNvPr>
            <p:cNvSpPr/>
            <p:nvPr/>
          </p:nvSpPr>
          <p:spPr>
            <a:xfrm rot="5400000">
              <a:off x="1932991" y="3784428"/>
              <a:ext cx="1262743" cy="749559"/>
            </a:xfrm>
            <a:prstGeom prst="snip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8" name="Rectangle: Top Corners Snipped 7">
              <a:extLst>
                <a:ext uri="{FF2B5EF4-FFF2-40B4-BE49-F238E27FC236}">
                  <a16:creationId xmlns:a16="http://schemas.microsoft.com/office/drawing/2014/main" id="{CB9DE1F5-37DD-4A2A-AB01-E147ECE3364B}"/>
                </a:ext>
              </a:extLst>
            </p:cNvPr>
            <p:cNvSpPr/>
            <p:nvPr/>
          </p:nvSpPr>
          <p:spPr>
            <a:xfrm rot="16200000">
              <a:off x="4063493" y="3784418"/>
              <a:ext cx="1262734" cy="749561"/>
            </a:xfrm>
            <a:prstGeom prst="snip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A4118B-C2DA-4FDB-93E2-8DED52DDED7A}"/>
                </a:ext>
              </a:extLst>
            </p:cNvPr>
            <p:cNvGrpSpPr/>
            <p:nvPr/>
          </p:nvGrpSpPr>
          <p:grpSpPr>
            <a:xfrm>
              <a:off x="3425185" y="3807097"/>
              <a:ext cx="394919" cy="676683"/>
              <a:chOff x="3446862" y="3838648"/>
              <a:chExt cx="394919" cy="6766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83850C-7DEC-4991-B93C-D3E1844EED23}"/>
                  </a:ext>
                </a:extLst>
              </p:cNvPr>
              <p:cNvSpPr/>
              <p:nvPr/>
            </p:nvSpPr>
            <p:spPr>
              <a:xfrm rot="16200000">
                <a:off x="3305980" y="3979530"/>
                <a:ext cx="676683" cy="3949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00554C5-EF2C-4985-92EB-1E33C3BDAC68}"/>
                  </a:ext>
                </a:extLst>
              </p:cNvPr>
              <p:cNvGrpSpPr/>
              <p:nvPr/>
            </p:nvGrpSpPr>
            <p:grpSpPr>
              <a:xfrm rot="5400000">
                <a:off x="3559953" y="3997588"/>
                <a:ext cx="176361" cy="380990"/>
                <a:chOff x="3696599" y="3983765"/>
                <a:chExt cx="176361" cy="380990"/>
              </a:xfrm>
            </p:grpSpPr>
            <p:sp>
              <p:nvSpPr>
                <p:cNvPr id="20" name="Arrow: Up 19">
                  <a:extLst>
                    <a:ext uri="{FF2B5EF4-FFF2-40B4-BE49-F238E27FC236}">
                      <a16:creationId xmlns:a16="http://schemas.microsoft.com/office/drawing/2014/main" id="{C75FFD32-10A4-402E-AC61-00ED9D27EAF4}"/>
                    </a:ext>
                  </a:extLst>
                </p:cNvPr>
                <p:cNvSpPr/>
                <p:nvPr/>
              </p:nvSpPr>
              <p:spPr>
                <a:xfrm>
                  <a:off x="3715285" y="3983765"/>
                  <a:ext cx="130324" cy="380990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/>
                  <a:endParaRPr lang="en-US" sz="1350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3E53ABA-AACA-4370-B983-A7FB623BF263}"/>
                    </a:ext>
                  </a:extLst>
                </p:cNvPr>
                <p:cNvSpPr/>
                <p:nvPr/>
              </p:nvSpPr>
              <p:spPr>
                <a:xfrm rot="16200000">
                  <a:off x="3693661" y="4113130"/>
                  <a:ext cx="182237" cy="176361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/>
                  <a:endParaRPr lang="en-US" sz="1350" dirty="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CA4FE1-8D3A-4BC4-B205-697C71CB0056}"/>
                </a:ext>
              </a:extLst>
            </p:cNvPr>
            <p:cNvGrpSpPr/>
            <p:nvPr/>
          </p:nvGrpSpPr>
          <p:grpSpPr>
            <a:xfrm>
              <a:off x="3026016" y="3721176"/>
              <a:ext cx="1207187" cy="853105"/>
              <a:chOff x="3028950" y="3728720"/>
              <a:chExt cx="1207187" cy="853105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0E05299-283D-420D-867E-711F153BEB56}"/>
                  </a:ext>
                </a:extLst>
              </p:cNvPr>
              <p:cNvCxnSpPr/>
              <p:nvPr/>
            </p:nvCxnSpPr>
            <p:spPr>
              <a:xfrm>
                <a:off x="3028950" y="3728720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F6FA138-37D5-4CB7-9698-F7A53039AD4B}"/>
                  </a:ext>
                </a:extLst>
              </p:cNvPr>
              <p:cNvCxnSpPr/>
              <p:nvPr/>
            </p:nvCxnSpPr>
            <p:spPr>
              <a:xfrm>
                <a:off x="3028950" y="3900170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CF42503-BB12-4F87-BC29-FF474445B09E}"/>
                  </a:ext>
                </a:extLst>
              </p:cNvPr>
              <p:cNvCxnSpPr/>
              <p:nvPr/>
            </p:nvCxnSpPr>
            <p:spPr>
              <a:xfrm>
                <a:off x="3028950" y="4081877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1A5B22-E695-4FEF-9DF1-35D3C3FA3E54}"/>
                  </a:ext>
                </a:extLst>
              </p:cNvPr>
              <p:cNvCxnSpPr/>
              <p:nvPr/>
            </p:nvCxnSpPr>
            <p:spPr>
              <a:xfrm>
                <a:off x="3028950" y="4248685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EA88944-4807-4287-8CF7-23621A1953A9}"/>
                  </a:ext>
                </a:extLst>
              </p:cNvPr>
              <p:cNvCxnSpPr/>
              <p:nvPr/>
            </p:nvCxnSpPr>
            <p:spPr>
              <a:xfrm>
                <a:off x="3028950" y="4414185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D9CC0F8-F25D-46AB-803C-91A25B5488D2}"/>
                  </a:ext>
                </a:extLst>
              </p:cNvPr>
              <p:cNvCxnSpPr/>
              <p:nvPr/>
            </p:nvCxnSpPr>
            <p:spPr>
              <a:xfrm>
                <a:off x="3038527" y="4581825"/>
                <a:ext cx="119761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1" name="Graphic 47" descr="Flammable">
              <a:extLst>
                <a:ext uri="{FF2B5EF4-FFF2-40B4-BE49-F238E27FC236}">
                  <a16:creationId xmlns:a16="http://schemas.microsoft.com/office/drawing/2014/main" id="{0ADD2E3E-26A4-462D-B6E2-DCFD7C46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5450" y="4662492"/>
              <a:ext cx="548317" cy="548317"/>
            </a:xfrm>
            <a:prstGeom prst="rect">
              <a:avLst/>
            </a:prstGeom>
          </p:spPr>
        </p:pic>
      </p:grpSp>
      <p:sp>
        <p:nvSpPr>
          <p:cNvPr id="22" name="TextBox 6">
            <a:extLst>
              <a:ext uri="{FF2B5EF4-FFF2-40B4-BE49-F238E27FC236}">
                <a16:creationId xmlns:a16="http://schemas.microsoft.com/office/drawing/2014/main" id="{A2417031-A1FB-4A27-9F5E-66DA0A513FAD}"/>
              </a:ext>
            </a:extLst>
          </p:cNvPr>
          <p:cNvSpPr txBox="1"/>
          <p:nvPr/>
        </p:nvSpPr>
        <p:spPr>
          <a:xfrm>
            <a:off x="1520439" y="3068501"/>
            <a:ext cx="61426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+mn-lt"/>
              </a:rPr>
              <a:t>Lattice deformities can degrade material quality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247CAC7F-6847-4854-BDFB-8A5FF35CAC95}"/>
              </a:ext>
            </a:extLst>
          </p:cNvPr>
          <p:cNvSpPr txBox="1"/>
          <p:nvPr/>
        </p:nvSpPr>
        <p:spPr>
          <a:xfrm>
            <a:off x="1799981" y="3518484"/>
            <a:ext cx="576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+mn-lt"/>
              </a:rPr>
              <a:t>It helps to eliminate structural imperfections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15047F2C-C8E6-469A-92E9-9126D84F825F}"/>
              </a:ext>
            </a:extLst>
          </p:cNvPr>
          <p:cNvSpPr txBox="1"/>
          <p:nvPr/>
        </p:nvSpPr>
        <p:spPr>
          <a:xfrm>
            <a:off x="2561263" y="5516450"/>
            <a:ext cx="437358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+mn-lt"/>
              </a:rPr>
              <a:t>Reorientation of the easy axis in a ferromagnetic material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CF4392E5-7153-47BA-ABF1-C703A260A9AD}"/>
              </a:ext>
            </a:extLst>
          </p:cNvPr>
          <p:cNvSpPr txBox="1"/>
          <p:nvPr/>
        </p:nvSpPr>
        <p:spPr>
          <a:xfrm>
            <a:off x="2001838" y="4130982"/>
            <a:ext cx="5492438" cy="1200329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+mn-lt"/>
              </a:rPr>
              <a:t>It reorients each spin along applied magnetic field, if the sample has deformed ferromagnetic lattice</a:t>
            </a:r>
          </a:p>
        </p:txBody>
      </p:sp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3D49516B-F6CD-48FA-AA53-8186D0785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217" y="704211"/>
            <a:ext cx="3127873" cy="23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32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3D2D-0479-4DBA-B467-8FB77D9C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Experimental: Gaussmeter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FE4BE-B423-4080-8849-3D426E2F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78BE6-09AC-48D9-8C3F-64F507E4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3A66C-7A60-4E15-998F-CA5BECBA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36</a:t>
            </a:fld>
            <a:endParaRPr lang="en-IN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B404B11-2E50-4339-ADA5-2F348FBEA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41" y="712176"/>
            <a:ext cx="2433272" cy="3244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A6040-6A80-4477-8EF9-6045224341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94" y="712176"/>
            <a:ext cx="1822919" cy="2338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6DA10E-0764-4EA4-9CFB-661E3A05E8AB}"/>
              </a:ext>
            </a:extLst>
          </p:cNvPr>
          <p:cNvSpPr txBox="1"/>
          <p:nvPr/>
        </p:nvSpPr>
        <p:spPr>
          <a:xfrm>
            <a:off x="83526" y="3177976"/>
            <a:ext cx="2817936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" sz="2000" dirty="0"/>
              <a:t>Gaussmeter is a static electronic magnetic field measurement device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18D31-2CF9-4A27-B60F-CC5BA4FA7AF8}"/>
              </a:ext>
            </a:extLst>
          </p:cNvPr>
          <p:cNvSpPr txBox="1"/>
          <p:nvPr/>
        </p:nvSpPr>
        <p:spPr>
          <a:xfrm>
            <a:off x="83525" y="4320524"/>
            <a:ext cx="3829051" cy="2031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The Gaussmeter has two probes: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Axial Probe: Which measures the magnetic field parallel to the probe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Transversal Probe: Which measures the magnetic field perpendicular to the probe </a:t>
            </a:r>
          </a:p>
          <a:p>
            <a:pPr algn="just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0C265-05FE-4E65-BB83-07704FFACA92}"/>
              </a:ext>
            </a:extLst>
          </p:cNvPr>
          <p:cNvSpPr txBox="1"/>
          <p:nvPr/>
        </p:nvSpPr>
        <p:spPr>
          <a:xfrm>
            <a:off x="4277456" y="4294062"/>
            <a:ext cx="48665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It measures by the Hall effect, which is the conversion of magnetic field into Hall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Electrons in magnetic field tries to move in perpendicular direction of applied magnetic field (Lorentz force)</a:t>
            </a:r>
            <a:r>
              <a:rPr lang="en-IN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748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0A45-724B-4AFD-93F2-2F18871B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Motivation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8F18A-4DC7-4A11-B736-FEF2BC6B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9AEF8-2309-486D-9419-07494C1C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B7A47-A222-47A1-988B-585FDAE4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58158-32E0-44CB-8C4B-9BFB233EF6D3}"/>
              </a:ext>
            </a:extLst>
          </p:cNvPr>
          <p:cNvSpPr txBox="1"/>
          <p:nvPr/>
        </p:nvSpPr>
        <p:spPr>
          <a:xfrm>
            <a:off x="3226777" y="888023"/>
            <a:ext cx="26904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Why Neural Network ?</a:t>
            </a:r>
            <a:endParaRPr lang="en-IN" b="1" dirty="0"/>
          </a:p>
        </p:txBody>
      </p:sp>
      <p:pic>
        <p:nvPicPr>
          <p:cNvPr id="7" name="Google Shape;106;p15">
            <a:extLst>
              <a:ext uri="{FF2B5EF4-FFF2-40B4-BE49-F238E27FC236}">
                <a16:creationId xmlns:a16="http://schemas.microsoft.com/office/drawing/2014/main" id="{68AEE57C-092E-4A03-97A9-BF571ECA54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262" y="1409754"/>
            <a:ext cx="3416851" cy="24607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9358812C-5162-43B3-82F3-59C37CBC024D}"/>
              </a:ext>
            </a:extLst>
          </p:cNvPr>
          <p:cNvSpPr txBox="1"/>
          <p:nvPr/>
        </p:nvSpPr>
        <p:spPr>
          <a:xfrm>
            <a:off x="158262" y="3870473"/>
            <a:ext cx="34611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Detection and Object Identification 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08;p15">
            <a:extLst>
              <a:ext uri="{FF2B5EF4-FFF2-40B4-BE49-F238E27FC236}">
                <a16:creationId xmlns:a16="http://schemas.microsoft.com/office/drawing/2014/main" id="{1BEE14A9-8054-492C-A68F-862B024905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6261" y="4695330"/>
            <a:ext cx="3880677" cy="1432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9;p15">
            <a:extLst>
              <a:ext uri="{FF2B5EF4-FFF2-40B4-BE49-F238E27FC236}">
                <a16:creationId xmlns:a16="http://schemas.microsoft.com/office/drawing/2014/main" id="{CFEDF119-FCF0-4463-845D-C95C5F050528}"/>
              </a:ext>
            </a:extLst>
          </p:cNvPr>
          <p:cNvSpPr txBox="1"/>
          <p:nvPr/>
        </p:nvSpPr>
        <p:spPr>
          <a:xfrm>
            <a:off x="5356049" y="6083523"/>
            <a:ext cx="3461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Face Recognition 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34B22-787C-4F83-B853-FE8891BEDFE9}"/>
              </a:ext>
            </a:extLst>
          </p:cNvPr>
          <p:cNvSpPr txBox="1"/>
          <p:nvPr/>
        </p:nvSpPr>
        <p:spPr>
          <a:xfrm>
            <a:off x="4031273" y="2214621"/>
            <a:ext cx="416755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Rise of Self Driving Car (Tesla)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F7CF42-AEC7-4227-9850-5CEAFE06108A}"/>
              </a:ext>
            </a:extLst>
          </p:cNvPr>
          <p:cNvSpPr txBox="1"/>
          <p:nvPr/>
        </p:nvSpPr>
        <p:spPr>
          <a:xfrm>
            <a:off x="967154" y="4695330"/>
            <a:ext cx="405325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 Recognition in Airports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Face detection </a:t>
            </a:r>
          </a:p>
        </p:txBody>
      </p:sp>
    </p:spTree>
    <p:extLst>
      <p:ext uri="{BB962C8B-B14F-4D97-AF65-F5344CB8AC3E}">
        <p14:creationId xmlns:p14="http://schemas.microsoft.com/office/powerpoint/2010/main" val="3314735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C0AD-FB50-4F06-9BC8-598AACAB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Neural Network: Training &amp; Testing Phase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DE90D-09C2-4614-B699-52142F2A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C51AE-331B-42B1-ACD7-CF6EBF3B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C3F24-ACB3-45B8-A171-74FBDD32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3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8FEC7-789E-4984-806A-0B2475D1C0A4}"/>
              </a:ext>
            </a:extLst>
          </p:cNvPr>
          <p:cNvSpPr/>
          <p:nvPr/>
        </p:nvSpPr>
        <p:spPr>
          <a:xfrm>
            <a:off x="2209312" y="707674"/>
            <a:ext cx="4725376" cy="550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is a two-phase process</a:t>
            </a:r>
            <a:endParaRPr lang="en-IN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A9DDD5A-8378-4D73-8039-8553B2DBFECF}"/>
              </a:ext>
            </a:extLst>
          </p:cNvPr>
          <p:cNvSpPr/>
          <p:nvPr/>
        </p:nvSpPr>
        <p:spPr>
          <a:xfrm>
            <a:off x="213325" y="1358868"/>
            <a:ext cx="415636" cy="3651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62B0E-8B92-440C-B8D1-29F18F4FA41C}"/>
              </a:ext>
            </a:extLst>
          </p:cNvPr>
          <p:cNvSpPr/>
          <p:nvPr/>
        </p:nvSpPr>
        <p:spPr>
          <a:xfrm>
            <a:off x="628961" y="1309420"/>
            <a:ext cx="2553855" cy="4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Phase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42CAC-CFE5-46ED-B8C0-73A979A869D6}"/>
              </a:ext>
            </a:extLst>
          </p:cNvPr>
          <p:cNvSpPr/>
          <p:nvPr/>
        </p:nvSpPr>
        <p:spPr>
          <a:xfrm>
            <a:off x="5121830" y="1269892"/>
            <a:ext cx="2553855" cy="46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 Phase</a:t>
            </a:r>
            <a:endParaRPr lang="en-IN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EDE873D0-B86B-4D01-8EEE-692C5F2ADE8C}"/>
              </a:ext>
            </a:extLst>
          </p:cNvPr>
          <p:cNvSpPr/>
          <p:nvPr/>
        </p:nvSpPr>
        <p:spPr>
          <a:xfrm>
            <a:off x="4734658" y="1346298"/>
            <a:ext cx="415636" cy="3651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945E81-A0A3-4F83-B8C6-453168406E27}"/>
              </a:ext>
            </a:extLst>
          </p:cNvPr>
          <p:cNvCxnSpPr>
            <a:cxnSpLocks/>
          </p:cNvCxnSpPr>
          <p:nvPr/>
        </p:nvCxnSpPr>
        <p:spPr>
          <a:xfrm>
            <a:off x="4572000" y="1358868"/>
            <a:ext cx="0" cy="48130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9B7759-E58C-415C-8032-BA7915387989}"/>
              </a:ext>
            </a:extLst>
          </p:cNvPr>
          <p:cNvSpPr txBox="1"/>
          <p:nvPr/>
        </p:nvSpPr>
        <p:spPr>
          <a:xfrm>
            <a:off x="213326" y="1773416"/>
            <a:ext cx="4235582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Training Phase: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model learns the underlying feature and mapping function of the given input-output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D6DDD-72DF-4BBC-865A-649D146075E9}"/>
              </a:ext>
            </a:extLst>
          </p:cNvPr>
          <p:cNvSpPr txBox="1"/>
          <p:nvPr/>
        </p:nvSpPr>
        <p:spPr>
          <a:xfrm>
            <a:off x="213325" y="4627029"/>
            <a:ext cx="4235582" cy="16312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Input data is feed into the model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model gives some output form which the error is calculated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Based on the error, the tunning parameter of the model is changed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756D0-1D1C-47B3-BBAF-94025FE60053}"/>
              </a:ext>
            </a:extLst>
          </p:cNvPr>
          <p:cNvSpPr txBox="1"/>
          <p:nvPr/>
        </p:nvSpPr>
        <p:spPr>
          <a:xfrm>
            <a:off x="213325" y="3206749"/>
            <a:ext cx="4235582" cy="1323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Training Data:</a:t>
            </a:r>
          </a:p>
          <a:p>
            <a:pPr algn="ctr"/>
            <a:r>
              <a:rPr lang="en-US" sz="2000" b="1" dirty="0"/>
              <a:t>( X , T )</a:t>
            </a:r>
          </a:p>
          <a:p>
            <a:r>
              <a:rPr lang="en-US" sz="2000" dirty="0"/>
              <a:t>X: Input to the model</a:t>
            </a:r>
          </a:p>
          <a:p>
            <a:r>
              <a:rPr lang="en-US" sz="2000" dirty="0"/>
              <a:t>T: Expected value for input X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274B68-093A-49C5-BA20-F693DE120F23}"/>
              </a:ext>
            </a:extLst>
          </p:cNvPr>
          <p:cNvSpPr txBox="1"/>
          <p:nvPr/>
        </p:nvSpPr>
        <p:spPr>
          <a:xfrm>
            <a:off x="4712678" y="1769967"/>
            <a:ext cx="4235582" cy="1631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Testing Phase: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Once the modeled is trained, new input data are feed into the model which were never used in the training phase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A4FEF-5F0F-42B0-BEEC-B1F0C472DBD9}"/>
              </a:ext>
            </a:extLst>
          </p:cNvPr>
          <p:cNvSpPr txBox="1"/>
          <p:nvPr/>
        </p:nvSpPr>
        <p:spPr>
          <a:xfrm>
            <a:off x="4712678" y="3521719"/>
            <a:ext cx="4235582" cy="1323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Testing is also used for checking whether the model is generalizing the data or its more biased towards the trained data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EE28A2F4-2205-411E-9561-CBF7EDEB90D4}"/>
              </a:ext>
            </a:extLst>
          </p:cNvPr>
          <p:cNvSpPr/>
          <p:nvPr/>
        </p:nvSpPr>
        <p:spPr>
          <a:xfrm>
            <a:off x="5961185" y="5354588"/>
            <a:ext cx="1743614" cy="924677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E7CA06-8F44-4ED5-BD77-DDD83A32EABE}"/>
              </a:ext>
            </a:extLst>
          </p:cNvPr>
          <p:cNvSpPr/>
          <p:nvPr/>
        </p:nvSpPr>
        <p:spPr>
          <a:xfrm>
            <a:off x="4942476" y="5661849"/>
            <a:ext cx="399868" cy="3101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4C61BC-80DA-4D2C-B9C8-F1D4FEB9896A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5342344" y="5816927"/>
            <a:ext cx="6188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7EBD6F1-2A79-4710-8408-FAEBC1EA5F59}"/>
              </a:ext>
            </a:extLst>
          </p:cNvPr>
          <p:cNvSpPr/>
          <p:nvPr/>
        </p:nvSpPr>
        <p:spPr>
          <a:xfrm>
            <a:off x="8484536" y="5661848"/>
            <a:ext cx="399868" cy="3101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78D65366-ADD6-4155-8F0F-001433A078A6}"/>
              </a:ext>
            </a:extLst>
          </p:cNvPr>
          <p:cNvSpPr/>
          <p:nvPr/>
        </p:nvSpPr>
        <p:spPr>
          <a:xfrm>
            <a:off x="6052703" y="4913596"/>
            <a:ext cx="1609690" cy="3388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ERROR: T - O</a:t>
            </a:r>
            <a:endParaRPr lang="en-I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3B5B2DE-A8ED-4CBC-ACEA-8E9CAEFC6D23}"/>
              </a:ext>
            </a:extLst>
          </p:cNvPr>
          <p:cNvCxnSpPr>
            <a:cxnSpLocks/>
            <a:stCxn id="23" idx="0"/>
            <a:endCxn id="24" idx="3"/>
          </p:cNvCxnSpPr>
          <p:nvPr/>
        </p:nvCxnSpPr>
        <p:spPr>
          <a:xfrm rot="16200000" flipV="1">
            <a:off x="7884013" y="4861390"/>
            <a:ext cx="578838" cy="10220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14DF4C-7C85-4D1D-8F4C-0FE632910222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7704799" y="5816926"/>
            <a:ext cx="7797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8C2CB37-1A45-4C48-87F7-63D55052EADA}"/>
              </a:ext>
            </a:extLst>
          </p:cNvPr>
          <p:cNvSpPr/>
          <p:nvPr/>
        </p:nvSpPr>
        <p:spPr>
          <a:xfrm>
            <a:off x="6472376" y="5512777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05BD9C-5DA7-4C3C-8AC9-FA602C3234C7}"/>
              </a:ext>
            </a:extLst>
          </p:cNvPr>
          <p:cNvSpPr/>
          <p:nvPr/>
        </p:nvSpPr>
        <p:spPr>
          <a:xfrm>
            <a:off x="6472376" y="5888297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009C7C-5D9C-4D29-B2D4-59BE955B7306}"/>
              </a:ext>
            </a:extLst>
          </p:cNvPr>
          <p:cNvSpPr/>
          <p:nvPr/>
        </p:nvSpPr>
        <p:spPr>
          <a:xfrm>
            <a:off x="7085059" y="5692387"/>
            <a:ext cx="272561" cy="2490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6967D0-39B8-4DCB-B81B-6B7522885BA0}"/>
              </a:ext>
            </a:extLst>
          </p:cNvPr>
          <p:cNvCxnSpPr>
            <a:stCxn id="47" idx="6"/>
            <a:endCxn id="50" idx="2"/>
          </p:cNvCxnSpPr>
          <p:nvPr/>
        </p:nvCxnSpPr>
        <p:spPr>
          <a:xfrm>
            <a:off x="6744937" y="5637316"/>
            <a:ext cx="340122" cy="17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03DABC3-E277-4EC4-9FC2-A4CFCDEE352C}"/>
              </a:ext>
            </a:extLst>
          </p:cNvPr>
          <p:cNvCxnSpPr>
            <a:stCxn id="49" idx="6"/>
            <a:endCxn id="50" idx="2"/>
          </p:cNvCxnSpPr>
          <p:nvPr/>
        </p:nvCxnSpPr>
        <p:spPr>
          <a:xfrm flipV="1">
            <a:off x="6744937" y="5816926"/>
            <a:ext cx="340122" cy="19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CA9DF75-690A-460B-A25A-BF503F68D395}"/>
              </a:ext>
            </a:extLst>
          </p:cNvPr>
          <p:cNvCxnSpPr>
            <a:stCxn id="20" idx="1"/>
            <a:endCxn id="47" idx="2"/>
          </p:cNvCxnSpPr>
          <p:nvPr/>
        </p:nvCxnSpPr>
        <p:spPr>
          <a:xfrm flipV="1">
            <a:off x="5961185" y="5637316"/>
            <a:ext cx="511191" cy="1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0BC4C91-8AD1-4CE1-B53B-20D1EEA4BDFE}"/>
              </a:ext>
            </a:extLst>
          </p:cNvPr>
          <p:cNvCxnSpPr>
            <a:stCxn id="20" idx="1"/>
            <a:endCxn id="49" idx="2"/>
          </p:cNvCxnSpPr>
          <p:nvPr/>
        </p:nvCxnSpPr>
        <p:spPr>
          <a:xfrm>
            <a:off x="5961185" y="5816927"/>
            <a:ext cx="511191" cy="19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2129F7F-F4E1-41D6-AAE7-D681DC6B8956}"/>
              </a:ext>
            </a:extLst>
          </p:cNvPr>
          <p:cNvCxnSpPr>
            <a:stCxn id="50" idx="6"/>
            <a:endCxn id="20" idx="3"/>
          </p:cNvCxnSpPr>
          <p:nvPr/>
        </p:nvCxnSpPr>
        <p:spPr>
          <a:xfrm>
            <a:off x="7357620" y="5816926"/>
            <a:ext cx="3471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90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9C9E-E09B-4665-A730-8E048024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Example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31404-405D-48A3-883A-DFBD19B2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D674C-D7B3-4273-9A67-D11AD37D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BFA27-8626-424E-B5D6-7D5A84A6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6" name="Google Shape;1106;p53">
            <a:extLst>
              <a:ext uri="{FF2B5EF4-FFF2-40B4-BE49-F238E27FC236}">
                <a16:creationId xmlns:a16="http://schemas.microsoft.com/office/drawing/2014/main" id="{ECAC7B2B-FBCB-4997-9E82-3A60791DE365}"/>
              </a:ext>
            </a:extLst>
          </p:cNvPr>
          <p:cNvSpPr/>
          <p:nvPr/>
        </p:nvSpPr>
        <p:spPr>
          <a:xfrm>
            <a:off x="1021207" y="401161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06;p53">
            <a:extLst>
              <a:ext uri="{FF2B5EF4-FFF2-40B4-BE49-F238E27FC236}">
                <a16:creationId xmlns:a16="http://schemas.microsoft.com/office/drawing/2014/main" id="{FC388997-C819-46D3-8E6E-F95E5864173A}"/>
              </a:ext>
            </a:extLst>
          </p:cNvPr>
          <p:cNvSpPr/>
          <p:nvPr/>
        </p:nvSpPr>
        <p:spPr>
          <a:xfrm>
            <a:off x="1358245" y="40051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06;p53">
            <a:extLst>
              <a:ext uri="{FF2B5EF4-FFF2-40B4-BE49-F238E27FC236}">
                <a16:creationId xmlns:a16="http://schemas.microsoft.com/office/drawing/2014/main" id="{02863387-7CE1-48FD-A748-8751976FE1A0}"/>
              </a:ext>
            </a:extLst>
          </p:cNvPr>
          <p:cNvSpPr/>
          <p:nvPr/>
        </p:nvSpPr>
        <p:spPr>
          <a:xfrm>
            <a:off x="1695283" y="400514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06;p53">
            <a:extLst>
              <a:ext uri="{FF2B5EF4-FFF2-40B4-BE49-F238E27FC236}">
                <a16:creationId xmlns:a16="http://schemas.microsoft.com/office/drawing/2014/main" id="{DF52771E-F59E-4D31-8B2F-2DCF65E3DA82}"/>
              </a:ext>
            </a:extLst>
          </p:cNvPr>
          <p:cNvSpPr/>
          <p:nvPr/>
        </p:nvSpPr>
        <p:spPr>
          <a:xfrm>
            <a:off x="1021207" y="437503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06;p53">
            <a:extLst>
              <a:ext uri="{FF2B5EF4-FFF2-40B4-BE49-F238E27FC236}">
                <a16:creationId xmlns:a16="http://schemas.microsoft.com/office/drawing/2014/main" id="{A9900D29-1DC0-46AC-B2D4-64FC5B7CE1C2}"/>
              </a:ext>
            </a:extLst>
          </p:cNvPr>
          <p:cNvSpPr/>
          <p:nvPr/>
        </p:nvSpPr>
        <p:spPr>
          <a:xfrm>
            <a:off x="1358245" y="436855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06;p53">
            <a:extLst>
              <a:ext uri="{FF2B5EF4-FFF2-40B4-BE49-F238E27FC236}">
                <a16:creationId xmlns:a16="http://schemas.microsoft.com/office/drawing/2014/main" id="{AA2CDDA6-F86B-4EEC-9204-7BE1C9511AFF}"/>
              </a:ext>
            </a:extLst>
          </p:cNvPr>
          <p:cNvSpPr/>
          <p:nvPr/>
        </p:nvSpPr>
        <p:spPr>
          <a:xfrm>
            <a:off x="1695283" y="436855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06;p53">
            <a:extLst>
              <a:ext uri="{FF2B5EF4-FFF2-40B4-BE49-F238E27FC236}">
                <a16:creationId xmlns:a16="http://schemas.microsoft.com/office/drawing/2014/main" id="{AB1223FD-8611-488D-94CA-46D666C3F657}"/>
              </a:ext>
            </a:extLst>
          </p:cNvPr>
          <p:cNvSpPr/>
          <p:nvPr/>
        </p:nvSpPr>
        <p:spPr>
          <a:xfrm>
            <a:off x="1021207" y="473197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106;p53">
            <a:extLst>
              <a:ext uri="{FF2B5EF4-FFF2-40B4-BE49-F238E27FC236}">
                <a16:creationId xmlns:a16="http://schemas.microsoft.com/office/drawing/2014/main" id="{20B7723F-9899-4FD9-B2EB-4357C22AF6D9}"/>
              </a:ext>
            </a:extLst>
          </p:cNvPr>
          <p:cNvSpPr/>
          <p:nvPr/>
        </p:nvSpPr>
        <p:spPr>
          <a:xfrm>
            <a:off x="1358245" y="472550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06;p53">
            <a:extLst>
              <a:ext uri="{FF2B5EF4-FFF2-40B4-BE49-F238E27FC236}">
                <a16:creationId xmlns:a16="http://schemas.microsoft.com/office/drawing/2014/main" id="{D0A2B848-3F00-494F-A39E-CF249EB712E4}"/>
              </a:ext>
            </a:extLst>
          </p:cNvPr>
          <p:cNvSpPr/>
          <p:nvPr/>
        </p:nvSpPr>
        <p:spPr>
          <a:xfrm>
            <a:off x="1695283" y="472550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106;p53">
            <a:extLst>
              <a:ext uri="{FF2B5EF4-FFF2-40B4-BE49-F238E27FC236}">
                <a16:creationId xmlns:a16="http://schemas.microsoft.com/office/drawing/2014/main" id="{E46DC69A-1E44-412A-8BFA-AFD3546DE237}"/>
              </a:ext>
            </a:extLst>
          </p:cNvPr>
          <p:cNvSpPr/>
          <p:nvPr/>
        </p:nvSpPr>
        <p:spPr>
          <a:xfrm>
            <a:off x="2023131" y="4005144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06;p53">
            <a:extLst>
              <a:ext uri="{FF2B5EF4-FFF2-40B4-BE49-F238E27FC236}">
                <a16:creationId xmlns:a16="http://schemas.microsoft.com/office/drawing/2014/main" id="{EEEE2F74-EC89-4434-B530-7D467577A279}"/>
              </a:ext>
            </a:extLst>
          </p:cNvPr>
          <p:cNvSpPr/>
          <p:nvPr/>
        </p:nvSpPr>
        <p:spPr>
          <a:xfrm>
            <a:off x="2023131" y="436855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06;p53">
            <a:extLst>
              <a:ext uri="{FF2B5EF4-FFF2-40B4-BE49-F238E27FC236}">
                <a16:creationId xmlns:a16="http://schemas.microsoft.com/office/drawing/2014/main" id="{125D2D50-79FE-4C71-A110-6D119A51D28D}"/>
              </a:ext>
            </a:extLst>
          </p:cNvPr>
          <p:cNvSpPr/>
          <p:nvPr/>
        </p:nvSpPr>
        <p:spPr>
          <a:xfrm>
            <a:off x="2023131" y="472550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06;p53">
            <a:extLst>
              <a:ext uri="{FF2B5EF4-FFF2-40B4-BE49-F238E27FC236}">
                <a16:creationId xmlns:a16="http://schemas.microsoft.com/office/drawing/2014/main" id="{447BD26B-A8F6-425C-AF48-2F59436912CF}"/>
              </a:ext>
            </a:extLst>
          </p:cNvPr>
          <p:cNvSpPr/>
          <p:nvPr/>
        </p:nvSpPr>
        <p:spPr>
          <a:xfrm>
            <a:off x="1021207" y="5087234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06;p53">
            <a:extLst>
              <a:ext uri="{FF2B5EF4-FFF2-40B4-BE49-F238E27FC236}">
                <a16:creationId xmlns:a16="http://schemas.microsoft.com/office/drawing/2014/main" id="{000743DA-590C-4F67-9E9D-69BD516827AE}"/>
              </a:ext>
            </a:extLst>
          </p:cNvPr>
          <p:cNvSpPr/>
          <p:nvPr/>
        </p:nvSpPr>
        <p:spPr>
          <a:xfrm>
            <a:off x="1358245" y="50807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106;p53">
            <a:extLst>
              <a:ext uri="{FF2B5EF4-FFF2-40B4-BE49-F238E27FC236}">
                <a16:creationId xmlns:a16="http://schemas.microsoft.com/office/drawing/2014/main" id="{A59E3C2F-B057-4BCA-B95D-7B4729AE8F7F}"/>
              </a:ext>
            </a:extLst>
          </p:cNvPr>
          <p:cNvSpPr/>
          <p:nvPr/>
        </p:nvSpPr>
        <p:spPr>
          <a:xfrm>
            <a:off x="1695283" y="5080760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106;p53">
            <a:extLst>
              <a:ext uri="{FF2B5EF4-FFF2-40B4-BE49-F238E27FC236}">
                <a16:creationId xmlns:a16="http://schemas.microsoft.com/office/drawing/2014/main" id="{F2D0276C-FFDB-4CC1-B956-81AB838F5C17}"/>
              </a:ext>
            </a:extLst>
          </p:cNvPr>
          <p:cNvSpPr/>
          <p:nvPr/>
        </p:nvSpPr>
        <p:spPr>
          <a:xfrm>
            <a:off x="2023131" y="5080760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06;p53">
            <a:extLst>
              <a:ext uri="{FF2B5EF4-FFF2-40B4-BE49-F238E27FC236}">
                <a16:creationId xmlns:a16="http://schemas.microsoft.com/office/drawing/2014/main" id="{EA5183B6-7381-4476-9EC7-D8B5B6B29836}"/>
              </a:ext>
            </a:extLst>
          </p:cNvPr>
          <p:cNvSpPr/>
          <p:nvPr/>
        </p:nvSpPr>
        <p:spPr>
          <a:xfrm>
            <a:off x="2946288" y="3078179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106;p53">
            <a:extLst>
              <a:ext uri="{FF2B5EF4-FFF2-40B4-BE49-F238E27FC236}">
                <a16:creationId xmlns:a16="http://schemas.microsoft.com/office/drawing/2014/main" id="{EBE3F343-D317-4D2C-B9CF-EE424382A0B6}"/>
              </a:ext>
            </a:extLst>
          </p:cNvPr>
          <p:cNvSpPr/>
          <p:nvPr/>
        </p:nvSpPr>
        <p:spPr>
          <a:xfrm>
            <a:off x="2946288" y="3454849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106;p53">
            <a:extLst>
              <a:ext uri="{FF2B5EF4-FFF2-40B4-BE49-F238E27FC236}">
                <a16:creationId xmlns:a16="http://schemas.microsoft.com/office/drawing/2014/main" id="{8A5AC86D-0FAA-4297-9068-5212EC8AA47C}"/>
              </a:ext>
            </a:extLst>
          </p:cNvPr>
          <p:cNvSpPr/>
          <p:nvPr/>
        </p:nvSpPr>
        <p:spPr>
          <a:xfrm>
            <a:off x="2946288" y="3858263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106;p53">
            <a:extLst>
              <a:ext uri="{FF2B5EF4-FFF2-40B4-BE49-F238E27FC236}">
                <a16:creationId xmlns:a16="http://schemas.microsoft.com/office/drawing/2014/main" id="{66BE9AEE-7EC5-4C8D-834F-EE7F4CDBA3D5}"/>
              </a:ext>
            </a:extLst>
          </p:cNvPr>
          <p:cNvSpPr/>
          <p:nvPr/>
        </p:nvSpPr>
        <p:spPr>
          <a:xfrm>
            <a:off x="2953094" y="4214268"/>
            <a:ext cx="260100" cy="28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EF5BB2-69E9-4BBA-B7C0-C55C8D875355}"/>
              </a:ext>
            </a:extLst>
          </p:cNvPr>
          <p:cNvSpPr txBox="1"/>
          <p:nvPr/>
        </p:nvSpPr>
        <p:spPr>
          <a:xfrm>
            <a:off x="2947588" y="4515133"/>
            <a:ext cx="2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endParaRPr lang="en-IN" sz="2000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82DFD7-077E-40E0-B1C0-8EA390651566}"/>
              </a:ext>
            </a:extLst>
          </p:cNvPr>
          <p:cNvSpPr/>
          <p:nvPr/>
        </p:nvSpPr>
        <p:spPr>
          <a:xfrm>
            <a:off x="4317023" y="3412089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CD985D-F0AE-4C1B-BEBB-664165350348}"/>
              </a:ext>
            </a:extLst>
          </p:cNvPr>
          <p:cNvSpPr/>
          <p:nvPr/>
        </p:nvSpPr>
        <p:spPr>
          <a:xfrm>
            <a:off x="4317022" y="4111461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049D86-7055-46D5-A710-DE9F7875897F}"/>
              </a:ext>
            </a:extLst>
          </p:cNvPr>
          <p:cNvSpPr/>
          <p:nvPr/>
        </p:nvSpPr>
        <p:spPr>
          <a:xfrm>
            <a:off x="6024196" y="3843906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91AA55-03F6-4073-83C4-6D3D24C98F13}"/>
              </a:ext>
            </a:extLst>
          </p:cNvPr>
          <p:cNvSpPr/>
          <p:nvPr/>
        </p:nvSpPr>
        <p:spPr>
          <a:xfrm>
            <a:off x="6052039" y="4876639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52E9D9-3758-4C40-A21B-0B851ED4061E}"/>
              </a:ext>
            </a:extLst>
          </p:cNvPr>
          <p:cNvSpPr txBox="1"/>
          <p:nvPr/>
        </p:nvSpPr>
        <p:spPr>
          <a:xfrm>
            <a:off x="4450741" y="4603263"/>
            <a:ext cx="2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endParaRPr lang="en-IN" sz="2000" b="1" dirty="0"/>
          </a:p>
        </p:txBody>
      </p:sp>
      <p:sp>
        <p:nvSpPr>
          <p:cNvPr id="38" name="Google Shape;1106;p53">
            <a:extLst>
              <a:ext uri="{FF2B5EF4-FFF2-40B4-BE49-F238E27FC236}">
                <a16:creationId xmlns:a16="http://schemas.microsoft.com/office/drawing/2014/main" id="{00442876-4676-4965-A5BA-EC8B4E1857C8}"/>
              </a:ext>
            </a:extLst>
          </p:cNvPr>
          <p:cNvSpPr/>
          <p:nvPr/>
        </p:nvSpPr>
        <p:spPr>
          <a:xfrm>
            <a:off x="2959828" y="5811467"/>
            <a:ext cx="260100" cy="2802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1C090B-5D14-4121-9286-8ED48B4D416F}"/>
              </a:ext>
            </a:extLst>
          </p:cNvPr>
          <p:cNvSpPr/>
          <p:nvPr/>
        </p:nvSpPr>
        <p:spPr>
          <a:xfrm>
            <a:off x="4318858" y="5816458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94B69C-185E-4E9B-8134-F363262E76CE}"/>
              </a:ext>
            </a:extLst>
          </p:cNvPr>
          <p:cNvSpPr/>
          <p:nvPr/>
        </p:nvSpPr>
        <p:spPr>
          <a:xfrm>
            <a:off x="7229838" y="4335708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554EDD-C43C-480D-9A08-5A1211EE0A79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3206388" y="3218279"/>
            <a:ext cx="1187891" cy="26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75FC2D-F63A-415C-902F-5445C683BF7F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3206388" y="3218279"/>
            <a:ext cx="1187890" cy="96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A84A92-6351-4765-9DA5-2FEFE779A094}"/>
              </a:ext>
            </a:extLst>
          </p:cNvPr>
          <p:cNvCxnSpPr>
            <a:cxnSpLocks/>
            <a:stCxn id="23" idx="3"/>
            <a:endCxn id="39" idx="1"/>
          </p:cNvCxnSpPr>
          <p:nvPr/>
        </p:nvCxnSpPr>
        <p:spPr>
          <a:xfrm>
            <a:off x="3206388" y="3218279"/>
            <a:ext cx="1189726" cy="267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D8F7516-67DD-4E03-AF8C-4D0E22D0E6F8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 flipV="1">
            <a:off x="3206388" y="3484112"/>
            <a:ext cx="1187891" cy="11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A620BB-5009-4982-BCF1-A5639FFBFBC5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3206388" y="3594949"/>
            <a:ext cx="1187890" cy="58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B0484B-57F4-4D21-ADB1-08A2E97970AF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>
            <a:off x="3206388" y="3594949"/>
            <a:ext cx="1189726" cy="229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A53FA03-FAA1-462B-9747-C83E09954E29}"/>
              </a:ext>
            </a:extLst>
          </p:cNvPr>
          <p:cNvCxnSpPr>
            <a:stCxn id="26" idx="3"/>
            <a:endCxn id="32" idx="2"/>
          </p:cNvCxnSpPr>
          <p:nvPr/>
        </p:nvCxnSpPr>
        <p:spPr>
          <a:xfrm flipV="1">
            <a:off x="3213194" y="3657990"/>
            <a:ext cx="1103829" cy="69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B7E3A9-4ED8-48E8-A8B8-CC3B11775E2A}"/>
              </a:ext>
            </a:extLst>
          </p:cNvPr>
          <p:cNvCxnSpPr>
            <a:stCxn id="26" idx="3"/>
            <a:endCxn id="33" idx="2"/>
          </p:cNvCxnSpPr>
          <p:nvPr/>
        </p:nvCxnSpPr>
        <p:spPr>
          <a:xfrm>
            <a:off x="3213194" y="4354368"/>
            <a:ext cx="1103828" cy="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931F7-0616-4431-8FC9-0A8E96C4EDED}"/>
              </a:ext>
            </a:extLst>
          </p:cNvPr>
          <p:cNvCxnSpPr>
            <a:stCxn id="26" idx="3"/>
            <a:endCxn id="39" idx="2"/>
          </p:cNvCxnSpPr>
          <p:nvPr/>
        </p:nvCxnSpPr>
        <p:spPr>
          <a:xfrm>
            <a:off x="3213194" y="4354368"/>
            <a:ext cx="1105664" cy="1707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D32F98-EE3C-458C-AA3D-0807890B782E}"/>
              </a:ext>
            </a:extLst>
          </p:cNvPr>
          <p:cNvCxnSpPr>
            <a:stCxn id="25" idx="3"/>
            <a:endCxn id="32" idx="2"/>
          </p:cNvCxnSpPr>
          <p:nvPr/>
        </p:nvCxnSpPr>
        <p:spPr>
          <a:xfrm flipV="1">
            <a:off x="3206388" y="3657990"/>
            <a:ext cx="1110635" cy="34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7958E0F-4AA7-4F68-A95E-EA51927466B1}"/>
              </a:ext>
            </a:extLst>
          </p:cNvPr>
          <p:cNvCxnSpPr>
            <a:stCxn id="25" idx="3"/>
            <a:endCxn id="33" idx="2"/>
          </p:cNvCxnSpPr>
          <p:nvPr/>
        </p:nvCxnSpPr>
        <p:spPr>
          <a:xfrm>
            <a:off x="3206388" y="3998363"/>
            <a:ext cx="1110634" cy="35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B4CF417-A2FB-48BB-BF75-3AABEFBFC40A}"/>
              </a:ext>
            </a:extLst>
          </p:cNvPr>
          <p:cNvCxnSpPr>
            <a:stCxn id="25" idx="3"/>
            <a:endCxn id="39" idx="2"/>
          </p:cNvCxnSpPr>
          <p:nvPr/>
        </p:nvCxnSpPr>
        <p:spPr>
          <a:xfrm>
            <a:off x="3206388" y="3998363"/>
            <a:ext cx="1112470" cy="206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039EF6-8D68-47F7-B5EB-66D450CE742A}"/>
              </a:ext>
            </a:extLst>
          </p:cNvPr>
          <p:cNvCxnSpPr>
            <a:cxnSpLocks/>
            <a:stCxn id="38" idx="3"/>
            <a:endCxn id="32" idx="3"/>
          </p:cNvCxnSpPr>
          <p:nvPr/>
        </p:nvCxnSpPr>
        <p:spPr>
          <a:xfrm flipV="1">
            <a:off x="3219928" y="3831868"/>
            <a:ext cx="1174351" cy="211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BCA7A5-CE8F-46C6-A122-58274AAA9E17}"/>
              </a:ext>
            </a:extLst>
          </p:cNvPr>
          <p:cNvCxnSpPr>
            <a:cxnSpLocks/>
            <a:stCxn id="38" idx="3"/>
            <a:endCxn id="33" idx="3"/>
          </p:cNvCxnSpPr>
          <p:nvPr/>
        </p:nvCxnSpPr>
        <p:spPr>
          <a:xfrm flipV="1">
            <a:off x="3219928" y="4531240"/>
            <a:ext cx="1174350" cy="142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05A6526-9599-48F5-9397-A1FD4234F65F}"/>
              </a:ext>
            </a:extLst>
          </p:cNvPr>
          <p:cNvCxnSpPr>
            <a:cxnSpLocks/>
            <a:stCxn id="38" idx="3"/>
            <a:endCxn id="39" idx="3"/>
          </p:cNvCxnSpPr>
          <p:nvPr/>
        </p:nvCxnSpPr>
        <p:spPr>
          <a:xfrm>
            <a:off x="3219928" y="5951567"/>
            <a:ext cx="1176186" cy="28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D094471-6957-4221-BD93-B57272418369}"/>
              </a:ext>
            </a:extLst>
          </p:cNvPr>
          <p:cNvCxnSpPr>
            <a:cxnSpLocks/>
            <a:stCxn id="32" idx="6"/>
            <a:endCxn id="35" idx="1"/>
          </p:cNvCxnSpPr>
          <p:nvPr/>
        </p:nvCxnSpPr>
        <p:spPr>
          <a:xfrm>
            <a:off x="4844562" y="3657990"/>
            <a:ext cx="1256890" cy="25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401DA2-D70B-41EE-A804-0FA4DBB02C6A}"/>
              </a:ext>
            </a:extLst>
          </p:cNvPr>
          <p:cNvCxnSpPr>
            <a:cxnSpLocks/>
            <a:stCxn id="32" idx="6"/>
            <a:endCxn id="36" idx="1"/>
          </p:cNvCxnSpPr>
          <p:nvPr/>
        </p:nvCxnSpPr>
        <p:spPr>
          <a:xfrm>
            <a:off x="4844562" y="3657990"/>
            <a:ext cx="1284733" cy="129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8D575CB-2EE6-414E-85B7-5BB81212A363}"/>
              </a:ext>
            </a:extLst>
          </p:cNvPr>
          <p:cNvCxnSpPr>
            <a:stCxn id="33" idx="6"/>
            <a:endCxn id="35" idx="2"/>
          </p:cNvCxnSpPr>
          <p:nvPr/>
        </p:nvCxnSpPr>
        <p:spPr>
          <a:xfrm flipV="1">
            <a:off x="4844561" y="4089807"/>
            <a:ext cx="1179635" cy="267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724FD5-2E73-404F-92F1-F9D72B03FA3A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>
            <a:off x="4844561" y="4357362"/>
            <a:ext cx="1207478" cy="76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C9CB30B-CF18-425C-B344-B6E6ABB1F717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4688333" y="4263685"/>
            <a:ext cx="1413119" cy="170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C6E9E0A-D978-4028-9594-246787E46758}"/>
              </a:ext>
            </a:extLst>
          </p:cNvPr>
          <p:cNvCxnSpPr>
            <a:cxnSpLocks/>
            <a:stCxn id="39" idx="6"/>
            <a:endCxn id="36" idx="3"/>
          </p:cNvCxnSpPr>
          <p:nvPr/>
        </p:nvCxnSpPr>
        <p:spPr>
          <a:xfrm flipV="1">
            <a:off x="4846397" y="5296418"/>
            <a:ext cx="1282898" cy="76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0302D2-7CFF-418A-94F5-EC17A3E638AA}"/>
              </a:ext>
            </a:extLst>
          </p:cNvPr>
          <p:cNvCxnSpPr>
            <a:stCxn id="35" idx="6"/>
            <a:endCxn id="40" idx="2"/>
          </p:cNvCxnSpPr>
          <p:nvPr/>
        </p:nvCxnSpPr>
        <p:spPr>
          <a:xfrm>
            <a:off x="6551735" y="4089807"/>
            <a:ext cx="678103" cy="49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720ECE-0A3B-48D8-9CDF-80AEAE9C81DA}"/>
              </a:ext>
            </a:extLst>
          </p:cNvPr>
          <p:cNvCxnSpPr>
            <a:stCxn id="36" idx="6"/>
            <a:endCxn id="40" idx="2"/>
          </p:cNvCxnSpPr>
          <p:nvPr/>
        </p:nvCxnSpPr>
        <p:spPr>
          <a:xfrm flipV="1">
            <a:off x="6579578" y="4581609"/>
            <a:ext cx="650260" cy="54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5ABEC2FB-4A5B-4567-B2E3-41D0153116FA}"/>
              </a:ext>
            </a:extLst>
          </p:cNvPr>
          <p:cNvSpPr/>
          <p:nvPr/>
        </p:nvSpPr>
        <p:spPr>
          <a:xfrm>
            <a:off x="8355280" y="4323124"/>
            <a:ext cx="527539" cy="4918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  <a:endParaRPr lang="en-IN" sz="2400" b="1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08AF4E6-3633-48C8-91D3-115113D3B01C}"/>
              </a:ext>
            </a:extLst>
          </p:cNvPr>
          <p:cNvCxnSpPr>
            <a:stCxn id="40" idx="6"/>
            <a:endCxn id="87" idx="2"/>
          </p:cNvCxnSpPr>
          <p:nvPr/>
        </p:nvCxnSpPr>
        <p:spPr>
          <a:xfrm flipV="1">
            <a:off x="7757377" y="4569025"/>
            <a:ext cx="597903" cy="12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09D8882-82A9-4BE1-B29D-F344220927C0}"/>
              </a:ext>
            </a:extLst>
          </p:cNvPr>
          <p:cNvCxnSpPr>
            <a:cxnSpLocks/>
            <a:stCxn id="31" idx="3"/>
            <a:endCxn id="32" idx="3"/>
          </p:cNvCxnSpPr>
          <p:nvPr/>
        </p:nvCxnSpPr>
        <p:spPr>
          <a:xfrm flipV="1">
            <a:off x="3207688" y="3831868"/>
            <a:ext cx="1186591" cy="134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0795B3-ECE5-43C8-A11B-2DE79CBC5F6D}"/>
              </a:ext>
            </a:extLst>
          </p:cNvPr>
          <p:cNvCxnSpPr>
            <a:cxnSpLocks/>
            <a:stCxn id="31" idx="3"/>
            <a:endCxn id="33" idx="3"/>
          </p:cNvCxnSpPr>
          <p:nvPr/>
        </p:nvCxnSpPr>
        <p:spPr>
          <a:xfrm flipV="1">
            <a:off x="3207688" y="4531240"/>
            <a:ext cx="1186590" cy="645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411BC1F-8A8E-442B-B666-1849BD35DE8F}"/>
              </a:ext>
            </a:extLst>
          </p:cNvPr>
          <p:cNvCxnSpPr>
            <a:cxnSpLocks/>
            <a:stCxn id="31" idx="3"/>
            <a:endCxn id="39" idx="3"/>
          </p:cNvCxnSpPr>
          <p:nvPr/>
        </p:nvCxnSpPr>
        <p:spPr>
          <a:xfrm>
            <a:off x="3207688" y="5176853"/>
            <a:ext cx="1188426" cy="105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BDF60C6-0923-4645-97E2-74B0CBFB6F70}"/>
              </a:ext>
            </a:extLst>
          </p:cNvPr>
          <p:cNvCxnSpPr>
            <a:cxnSpLocks/>
            <a:stCxn id="37" idx="3"/>
            <a:endCxn id="35" idx="3"/>
          </p:cNvCxnSpPr>
          <p:nvPr/>
        </p:nvCxnSpPr>
        <p:spPr>
          <a:xfrm flipV="1">
            <a:off x="4710841" y="4263685"/>
            <a:ext cx="1390611" cy="100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6E947AA-0FC6-4777-B1C8-F187BD12D9D2}"/>
              </a:ext>
            </a:extLst>
          </p:cNvPr>
          <p:cNvCxnSpPr>
            <a:stCxn id="37" idx="3"/>
            <a:endCxn id="36" idx="2"/>
          </p:cNvCxnSpPr>
          <p:nvPr/>
        </p:nvCxnSpPr>
        <p:spPr>
          <a:xfrm flipV="1">
            <a:off x="4710841" y="5122540"/>
            <a:ext cx="1341198" cy="14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A0C5219-210B-42E7-87A1-F053CFBBDB3F}"/>
              </a:ext>
            </a:extLst>
          </p:cNvPr>
          <p:cNvSpPr txBox="1"/>
          <p:nvPr/>
        </p:nvSpPr>
        <p:spPr>
          <a:xfrm>
            <a:off x="940776" y="1081833"/>
            <a:ext cx="7280030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4x4 Character Recognition Model: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Each pixel value (1 or 0) is given to the model as input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model trains on the training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Later when test data is given, it gives an accurate result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6229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39FA-8797-4556-A2C3-92EE3FE3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Perceptron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3560A-0724-47E2-98E1-D92F66C0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FBE0A-DE91-444B-B988-EABB2E97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2F1A8-50E2-4942-9FC7-83AE9C6B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6" name="Google Shape;216;p19">
            <a:extLst>
              <a:ext uri="{FF2B5EF4-FFF2-40B4-BE49-F238E27FC236}">
                <a16:creationId xmlns:a16="http://schemas.microsoft.com/office/drawing/2014/main" id="{D71904CF-0935-4A85-B904-B6A1784F9425}"/>
              </a:ext>
            </a:extLst>
          </p:cNvPr>
          <p:cNvSpPr/>
          <p:nvPr/>
        </p:nvSpPr>
        <p:spPr>
          <a:xfrm>
            <a:off x="5503394" y="803577"/>
            <a:ext cx="2577600" cy="24921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7;p19">
            <a:extLst>
              <a:ext uri="{FF2B5EF4-FFF2-40B4-BE49-F238E27FC236}">
                <a16:creationId xmlns:a16="http://schemas.microsoft.com/office/drawing/2014/main" id="{5F85F2E1-842C-444B-92AE-D687E864C8E5}"/>
              </a:ext>
            </a:extLst>
          </p:cNvPr>
          <p:cNvSpPr/>
          <p:nvPr/>
        </p:nvSpPr>
        <p:spPr>
          <a:xfrm>
            <a:off x="4441420" y="980095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18;p19">
            <a:extLst>
              <a:ext uri="{FF2B5EF4-FFF2-40B4-BE49-F238E27FC236}">
                <a16:creationId xmlns:a16="http://schemas.microsoft.com/office/drawing/2014/main" id="{3C27761B-472F-43ED-9B95-8A38A40511D9}"/>
              </a:ext>
            </a:extLst>
          </p:cNvPr>
          <p:cNvSpPr/>
          <p:nvPr/>
        </p:nvSpPr>
        <p:spPr>
          <a:xfrm>
            <a:off x="4441420" y="186259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9;p19">
            <a:extLst>
              <a:ext uri="{FF2B5EF4-FFF2-40B4-BE49-F238E27FC236}">
                <a16:creationId xmlns:a16="http://schemas.microsoft.com/office/drawing/2014/main" id="{D5E97A72-C73E-4BA6-B998-B1B5E08D3D3D}"/>
              </a:ext>
            </a:extLst>
          </p:cNvPr>
          <p:cNvSpPr/>
          <p:nvPr/>
        </p:nvSpPr>
        <p:spPr>
          <a:xfrm>
            <a:off x="4441420" y="2745102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220;p19">
            <a:extLst>
              <a:ext uri="{FF2B5EF4-FFF2-40B4-BE49-F238E27FC236}">
                <a16:creationId xmlns:a16="http://schemas.microsoft.com/office/drawing/2014/main" id="{A28888AE-0DCE-4B2B-8119-6BEE842DC161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792420" y="1167295"/>
            <a:ext cx="10884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221;p19">
            <a:extLst>
              <a:ext uri="{FF2B5EF4-FFF2-40B4-BE49-F238E27FC236}">
                <a16:creationId xmlns:a16="http://schemas.microsoft.com/office/drawing/2014/main" id="{6A7F705C-1B43-47F4-AFF6-FB84165B8582}"/>
              </a:ext>
            </a:extLst>
          </p:cNvPr>
          <p:cNvCxnSpPr>
            <a:stCxn id="9" idx="3"/>
            <a:endCxn id="6" idx="3"/>
          </p:cNvCxnSpPr>
          <p:nvPr/>
        </p:nvCxnSpPr>
        <p:spPr>
          <a:xfrm rot="10800000" flipH="1">
            <a:off x="4792420" y="2930802"/>
            <a:ext cx="1088400" cy="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222;p19">
            <a:extLst>
              <a:ext uri="{FF2B5EF4-FFF2-40B4-BE49-F238E27FC236}">
                <a16:creationId xmlns:a16="http://schemas.microsoft.com/office/drawing/2014/main" id="{CBD4391E-99F7-4605-ACB5-DD0316E30847}"/>
              </a:ext>
            </a:extLst>
          </p:cNvPr>
          <p:cNvCxnSpPr>
            <a:stCxn id="8" idx="3"/>
            <a:endCxn id="6" idx="2"/>
          </p:cNvCxnSpPr>
          <p:nvPr/>
        </p:nvCxnSpPr>
        <p:spPr>
          <a:xfrm rot="10800000" flipH="1">
            <a:off x="4792420" y="2049498"/>
            <a:ext cx="7110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223;p19">
            <a:extLst>
              <a:ext uri="{FF2B5EF4-FFF2-40B4-BE49-F238E27FC236}">
                <a16:creationId xmlns:a16="http://schemas.microsoft.com/office/drawing/2014/main" id="{06954D61-DC83-4DA6-A23F-8ABA794068C5}"/>
              </a:ext>
            </a:extLst>
          </p:cNvPr>
          <p:cNvSpPr/>
          <p:nvPr/>
        </p:nvSpPr>
        <p:spPr>
          <a:xfrm>
            <a:off x="4993973" y="910269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24;p19">
            <a:extLst>
              <a:ext uri="{FF2B5EF4-FFF2-40B4-BE49-F238E27FC236}">
                <a16:creationId xmlns:a16="http://schemas.microsoft.com/office/drawing/2014/main" id="{DF942F6A-AD25-4478-8464-0311844BBBAC}"/>
              </a:ext>
            </a:extLst>
          </p:cNvPr>
          <p:cNvSpPr/>
          <p:nvPr/>
        </p:nvSpPr>
        <p:spPr>
          <a:xfrm>
            <a:off x="4993973" y="1792078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25;p19">
            <a:extLst>
              <a:ext uri="{FF2B5EF4-FFF2-40B4-BE49-F238E27FC236}">
                <a16:creationId xmlns:a16="http://schemas.microsoft.com/office/drawing/2014/main" id="{35D1B5DC-3B1B-43B1-BBB9-AD97D8BB2EE8}"/>
              </a:ext>
            </a:extLst>
          </p:cNvPr>
          <p:cNvSpPr/>
          <p:nvPr/>
        </p:nvSpPr>
        <p:spPr>
          <a:xfrm>
            <a:off x="4993973" y="2673887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W3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26;p19">
            <a:extLst>
              <a:ext uri="{FF2B5EF4-FFF2-40B4-BE49-F238E27FC236}">
                <a16:creationId xmlns:a16="http://schemas.microsoft.com/office/drawing/2014/main" id="{6AA2D2A2-14EC-46E7-868B-C49ECAA5307C}"/>
              </a:ext>
            </a:extLst>
          </p:cNvPr>
          <p:cNvSpPr/>
          <p:nvPr/>
        </p:nvSpPr>
        <p:spPr>
          <a:xfrm>
            <a:off x="6242779" y="1796507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∑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27;p19">
            <a:extLst>
              <a:ext uri="{FF2B5EF4-FFF2-40B4-BE49-F238E27FC236}">
                <a16:creationId xmlns:a16="http://schemas.microsoft.com/office/drawing/2014/main" id="{1C66D43E-C435-45BE-893F-C7B03C27F580}"/>
              </a:ext>
            </a:extLst>
          </p:cNvPr>
          <p:cNvCxnSpPr>
            <a:stCxn id="6" idx="1"/>
          </p:cNvCxnSpPr>
          <p:nvPr/>
        </p:nvCxnSpPr>
        <p:spPr>
          <a:xfrm>
            <a:off x="5880875" y="1168537"/>
            <a:ext cx="367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28;p19">
            <a:extLst>
              <a:ext uri="{FF2B5EF4-FFF2-40B4-BE49-F238E27FC236}">
                <a16:creationId xmlns:a16="http://schemas.microsoft.com/office/drawing/2014/main" id="{A449C20D-FB03-459E-8847-864E7B459AFA}"/>
              </a:ext>
            </a:extLst>
          </p:cNvPr>
          <p:cNvCxnSpPr>
            <a:stCxn id="6" idx="2"/>
            <a:endCxn id="16" idx="1"/>
          </p:cNvCxnSpPr>
          <p:nvPr/>
        </p:nvCxnSpPr>
        <p:spPr>
          <a:xfrm rot="10800000" flipH="1">
            <a:off x="5503394" y="2044527"/>
            <a:ext cx="739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29;p19">
            <a:extLst>
              <a:ext uri="{FF2B5EF4-FFF2-40B4-BE49-F238E27FC236}">
                <a16:creationId xmlns:a16="http://schemas.microsoft.com/office/drawing/2014/main" id="{9C80FF7A-503C-461C-89AD-18C388D707D9}"/>
              </a:ext>
            </a:extLst>
          </p:cNvPr>
          <p:cNvCxnSpPr>
            <a:stCxn id="6" idx="3"/>
          </p:cNvCxnSpPr>
          <p:nvPr/>
        </p:nvCxnSpPr>
        <p:spPr>
          <a:xfrm rot="10800000" flipH="1">
            <a:off x="5880875" y="2301017"/>
            <a:ext cx="361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230;p19">
            <a:extLst>
              <a:ext uri="{FF2B5EF4-FFF2-40B4-BE49-F238E27FC236}">
                <a16:creationId xmlns:a16="http://schemas.microsoft.com/office/drawing/2014/main" id="{A7D6823E-EC8B-499C-B0E4-78675EBAE51C}"/>
              </a:ext>
            </a:extLst>
          </p:cNvPr>
          <p:cNvSpPr/>
          <p:nvPr/>
        </p:nvSpPr>
        <p:spPr>
          <a:xfrm>
            <a:off x="7200911" y="1796507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31;p19">
            <a:extLst>
              <a:ext uri="{FF2B5EF4-FFF2-40B4-BE49-F238E27FC236}">
                <a16:creationId xmlns:a16="http://schemas.microsoft.com/office/drawing/2014/main" id="{FDB49902-C534-44DB-B496-959B0665F901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6716479" y="2044457"/>
            <a:ext cx="48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232;p19">
            <a:extLst>
              <a:ext uri="{FF2B5EF4-FFF2-40B4-BE49-F238E27FC236}">
                <a16:creationId xmlns:a16="http://schemas.microsoft.com/office/drawing/2014/main" id="{4E0F97D6-E937-4B50-B595-A881A24E418E}"/>
              </a:ext>
            </a:extLst>
          </p:cNvPr>
          <p:cNvSpPr/>
          <p:nvPr/>
        </p:nvSpPr>
        <p:spPr>
          <a:xfrm>
            <a:off x="6325730" y="1177820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9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3;p19">
            <a:extLst>
              <a:ext uri="{FF2B5EF4-FFF2-40B4-BE49-F238E27FC236}">
                <a16:creationId xmlns:a16="http://schemas.microsoft.com/office/drawing/2014/main" id="{C6CB0CD9-838F-410F-A02E-370C9DF963FA}"/>
              </a:ext>
            </a:extLst>
          </p:cNvPr>
          <p:cNvCxnSpPr>
            <a:stCxn id="22" idx="2"/>
          </p:cNvCxnSpPr>
          <p:nvPr/>
        </p:nvCxnSpPr>
        <p:spPr>
          <a:xfrm>
            <a:off x="6479630" y="1436120"/>
            <a:ext cx="390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234;p19">
            <a:extLst>
              <a:ext uri="{FF2B5EF4-FFF2-40B4-BE49-F238E27FC236}">
                <a16:creationId xmlns:a16="http://schemas.microsoft.com/office/drawing/2014/main" id="{19781766-1879-4B21-9C63-0BF0D4C4B817}"/>
              </a:ext>
            </a:extLst>
          </p:cNvPr>
          <p:cNvSpPr/>
          <p:nvPr/>
        </p:nvSpPr>
        <p:spPr>
          <a:xfrm>
            <a:off x="8418412" y="186259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35;p19">
            <a:extLst>
              <a:ext uri="{FF2B5EF4-FFF2-40B4-BE49-F238E27FC236}">
                <a16:creationId xmlns:a16="http://schemas.microsoft.com/office/drawing/2014/main" id="{6DB4227D-31F7-484D-836B-A20FDB4966F9}"/>
              </a:ext>
            </a:extLst>
          </p:cNvPr>
          <p:cNvCxnSpPr>
            <a:stCxn id="20" idx="3"/>
            <a:endCxn id="6" idx="6"/>
          </p:cNvCxnSpPr>
          <p:nvPr/>
        </p:nvCxnSpPr>
        <p:spPr>
          <a:xfrm>
            <a:off x="7674611" y="2044457"/>
            <a:ext cx="406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236;p19">
            <a:extLst>
              <a:ext uri="{FF2B5EF4-FFF2-40B4-BE49-F238E27FC236}">
                <a16:creationId xmlns:a16="http://schemas.microsoft.com/office/drawing/2014/main" id="{E9024392-0189-4E33-B0EF-E6EA4234AC1C}"/>
              </a:ext>
            </a:extLst>
          </p:cNvPr>
          <p:cNvCxnSpPr>
            <a:stCxn id="6" idx="6"/>
            <a:endCxn id="24" idx="1"/>
          </p:cNvCxnSpPr>
          <p:nvPr/>
        </p:nvCxnSpPr>
        <p:spPr>
          <a:xfrm>
            <a:off x="8080994" y="2049627"/>
            <a:ext cx="3375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4A276B-FBEE-4066-92B2-54B2934477E9}"/>
              </a:ext>
            </a:extLst>
          </p:cNvPr>
          <p:cNvSpPr txBox="1"/>
          <p:nvPr/>
        </p:nvSpPr>
        <p:spPr>
          <a:xfrm>
            <a:off x="414524" y="3477878"/>
            <a:ext cx="8431822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Simple Perceptron can have more than one input, but the output needs to be just 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F2500-B76A-4E71-A9C7-C11ABE0B3BF9}"/>
              </a:ext>
            </a:extLst>
          </p:cNvPr>
          <p:cNvSpPr txBox="1"/>
          <p:nvPr/>
        </p:nvSpPr>
        <p:spPr>
          <a:xfrm>
            <a:off x="414524" y="4250812"/>
            <a:ext cx="8431822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Each input edge has a weight associated with it, which can be negative / positive / zero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F91C58-FB5B-4C62-9D6A-EE8353E88F5F}"/>
              </a:ext>
            </a:extLst>
          </p:cNvPr>
          <p:cNvSpPr txBox="1"/>
          <p:nvPr/>
        </p:nvSpPr>
        <p:spPr>
          <a:xfrm>
            <a:off x="414524" y="5024375"/>
            <a:ext cx="8431822" cy="430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Each node has a ‘bias’ term associated with 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C43D8-EE87-45F3-B1AB-5A82F474623D}"/>
              </a:ext>
            </a:extLst>
          </p:cNvPr>
          <p:cNvSpPr txBox="1"/>
          <p:nvPr/>
        </p:nvSpPr>
        <p:spPr>
          <a:xfrm>
            <a:off x="414524" y="5455262"/>
            <a:ext cx="8431822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Neuron Process through two sequential processes: Summation and Activation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E2288E-B206-4733-B6B9-0C92D9F850C4}"/>
              </a:ext>
            </a:extLst>
          </p:cNvPr>
          <p:cNvSpPr txBox="1"/>
          <p:nvPr/>
        </p:nvSpPr>
        <p:spPr>
          <a:xfrm>
            <a:off x="691627" y="1433598"/>
            <a:ext cx="274759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Perceptron is the simplest and most basic  form of a neural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05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BB84-1989-4EA5-B158-A83574AE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Perceptron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1FA44-4112-43B3-8C30-3F4DF5A1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F1F57-2F65-4746-AD56-C1FB4C1F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0EB78-330B-4C1E-8BA0-AB4C1570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6" name="Google Shape;216;p19">
            <a:extLst>
              <a:ext uri="{FF2B5EF4-FFF2-40B4-BE49-F238E27FC236}">
                <a16:creationId xmlns:a16="http://schemas.microsoft.com/office/drawing/2014/main" id="{418398F3-DF72-4BCE-B440-1D7019EEE0DA}"/>
              </a:ext>
            </a:extLst>
          </p:cNvPr>
          <p:cNvSpPr/>
          <p:nvPr/>
        </p:nvSpPr>
        <p:spPr>
          <a:xfrm>
            <a:off x="1490621" y="785043"/>
            <a:ext cx="2577600" cy="24921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7;p19">
            <a:extLst>
              <a:ext uri="{FF2B5EF4-FFF2-40B4-BE49-F238E27FC236}">
                <a16:creationId xmlns:a16="http://schemas.microsoft.com/office/drawing/2014/main" id="{D5A84D0D-1B4E-41F7-B88D-152BF3DE5336}"/>
              </a:ext>
            </a:extLst>
          </p:cNvPr>
          <p:cNvSpPr/>
          <p:nvPr/>
        </p:nvSpPr>
        <p:spPr>
          <a:xfrm>
            <a:off x="428647" y="961561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18;p19">
            <a:extLst>
              <a:ext uri="{FF2B5EF4-FFF2-40B4-BE49-F238E27FC236}">
                <a16:creationId xmlns:a16="http://schemas.microsoft.com/office/drawing/2014/main" id="{1D4E642E-439F-46A6-BEC9-68FF46AD72CD}"/>
              </a:ext>
            </a:extLst>
          </p:cNvPr>
          <p:cNvSpPr/>
          <p:nvPr/>
        </p:nvSpPr>
        <p:spPr>
          <a:xfrm>
            <a:off x="428647" y="1844064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9;p19">
            <a:extLst>
              <a:ext uri="{FF2B5EF4-FFF2-40B4-BE49-F238E27FC236}">
                <a16:creationId xmlns:a16="http://schemas.microsoft.com/office/drawing/2014/main" id="{181C4F45-3CD1-447F-A6FD-0AA5454FC5F7}"/>
              </a:ext>
            </a:extLst>
          </p:cNvPr>
          <p:cNvSpPr/>
          <p:nvPr/>
        </p:nvSpPr>
        <p:spPr>
          <a:xfrm>
            <a:off x="428647" y="2726568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220;p19">
            <a:extLst>
              <a:ext uri="{FF2B5EF4-FFF2-40B4-BE49-F238E27FC236}">
                <a16:creationId xmlns:a16="http://schemas.microsoft.com/office/drawing/2014/main" id="{8E0C6710-72BA-454E-B09D-E5056923C425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779647" y="1148761"/>
            <a:ext cx="10884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221;p19">
            <a:extLst>
              <a:ext uri="{FF2B5EF4-FFF2-40B4-BE49-F238E27FC236}">
                <a16:creationId xmlns:a16="http://schemas.microsoft.com/office/drawing/2014/main" id="{EE33064A-E4D4-485F-BF09-792F5CAB7B0D}"/>
              </a:ext>
            </a:extLst>
          </p:cNvPr>
          <p:cNvCxnSpPr>
            <a:stCxn id="9" idx="3"/>
            <a:endCxn id="6" idx="3"/>
          </p:cNvCxnSpPr>
          <p:nvPr/>
        </p:nvCxnSpPr>
        <p:spPr>
          <a:xfrm rot="10800000" flipH="1">
            <a:off x="779647" y="2912268"/>
            <a:ext cx="1088400" cy="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222;p19">
            <a:extLst>
              <a:ext uri="{FF2B5EF4-FFF2-40B4-BE49-F238E27FC236}">
                <a16:creationId xmlns:a16="http://schemas.microsoft.com/office/drawing/2014/main" id="{18162C61-B887-47E0-9105-E521061293E9}"/>
              </a:ext>
            </a:extLst>
          </p:cNvPr>
          <p:cNvCxnSpPr>
            <a:stCxn id="8" idx="3"/>
            <a:endCxn id="6" idx="2"/>
          </p:cNvCxnSpPr>
          <p:nvPr/>
        </p:nvCxnSpPr>
        <p:spPr>
          <a:xfrm rot="10800000" flipH="1">
            <a:off x="779647" y="2030964"/>
            <a:ext cx="7110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223;p19">
            <a:extLst>
              <a:ext uri="{FF2B5EF4-FFF2-40B4-BE49-F238E27FC236}">
                <a16:creationId xmlns:a16="http://schemas.microsoft.com/office/drawing/2014/main" id="{06071B8F-45AA-4B38-8A42-DDF84F48D16F}"/>
              </a:ext>
            </a:extLst>
          </p:cNvPr>
          <p:cNvSpPr/>
          <p:nvPr/>
        </p:nvSpPr>
        <p:spPr>
          <a:xfrm>
            <a:off x="981200" y="891735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24;p19">
            <a:extLst>
              <a:ext uri="{FF2B5EF4-FFF2-40B4-BE49-F238E27FC236}">
                <a16:creationId xmlns:a16="http://schemas.microsoft.com/office/drawing/2014/main" id="{3E7DE72E-F49C-4827-BCA3-61F1D1C8362B}"/>
              </a:ext>
            </a:extLst>
          </p:cNvPr>
          <p:cNvSpPr/>
          <p:nvPr/>
        </p:nvSpPr>
        <p:spPr>
          <a:xfrm>
            <a:off x="981200" y="1773544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25;p19">
            <a:extLst>
              <a:ext uri="{FF2B5EF4-FFF2-40B4-BE49-F238E27FC236}">
                <a16:creationId xmlns:a16="http://schemas.microsoft.com/office/drawing/2014/main" id="{28A4D417-0F77-4944-A8E9-83ED5FE2C838}"/>
              </a:ext>
            </a:extLst>
          </p:cNvPr>
          <p:cNvSpPr/>
          <p:nvPr/>
        </p:nvSpPr>
        <p:spPr>
          <a:xfrm>
            <a:off x="981200" y="2655353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W3</a:t>
            </a:r>
            <a:endParaRPr sz="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26;p19">
            <a:extLst>
              <a:ext uri="{FF2B5EF4-FFF2-40B4-BE49-F238E27FC236}">
                <a16:creationId xmlns:a16="http://schemas.microsoft.com/office/drawing/2014/main" id="{5ECFB4C6-8318-4E19-B75F-F7E632EC8CE9}"/>
              </a:ext>
            </a:extLst>
          </p:cNvPr>
          <p:cNvSpPr/>
          <p:nvPr/>
        </p:nvSpPr>
        <p:spPr>
          <a:xfrm>
            <a:off x="2230006" y="1777973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∑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227;p19">
            <a:extLst>
              <a:ext uri="{FF2B5EF4-FFF2-40B4-BE49-F238E27FC236}">
                <a16:creationId xmlns:a16="http://schemas.microsoft.com/office/drawing/2014/main" id="{A6FBBBE6-8442-47B4-8405-1829D50D3EC5}"/>
              </a:ext>
            </a:extLst>
          </p:cNvPr>
          <p:cNvCxnSpPr>
            <a:stCxn id="6" idx="1"/>
          </p:cNvCxnSpPr>
          <p:nvPr/>
        </p:nvCxnSpPr>
        <p:spPr>
          <a:xfrm>
            <a:off x="1868102" y="1150003"/>
            <a:ext cx="367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28;p19">
            <a:extLst>
              <a:ext uri="{FF2B5EF4-FFF2-40B4-BE49-F238E27FC236}">
                <a16:creationId xmlns:a16="http://schemas.microsoft.com/office/drawing/2014/main" id="{A96A9CF3-2DFE-4475-B8E6-76B9AAE90C8E}"/>
              </a:ext>
            </a:extLst>
          </p:cNvPr>
          <p:cNvCxnSpPr>
            <a:stCxn id="6" idx="2"/>
            <a:endCxn id="16" idx="1"/>
          </p:cNvCxnSpPr>
          <p:nvPr/>
        </p:nvCxnSpPr>
        <p:spPr>
          <a:xfrm rot="10800000" flipH="1">
            <a:off x="1490621" y="2025993"/>
            <a:ext cx="739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29;p19">
            <a:extLst>
              <a:ext uri="{FF2B5EF4-FFF2-40B4-BE49-F238E27FC236}">
                <a16:creationId xmlns:a16="http://schemas.microsoft.com/office/drawing/2014/main" id="{55EC3034-8599-40E8-97D6-4A6A5CF6856F}"/>
              </a:ext>
            </a:extLst>
          </p:cNvPr>
          <p:cNvCxnSpPr>
            <a:stCxn id="6" idx="3"/>
          </p:cNvCxnSpPr>
          <p:nvPr/>
        </p:nvCxnSpPr>
        <p:spPr>
          <a:xfrm rot="10800000" flipH="1">
            <a:off x="1868102" y="2282483"/>
            <a:ext cx="361800" cy="62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230;p19">
            <a:extLst>
              <a:ext uri="{FF2B5EF4-FFF2-40B4-BE49-F238E27FC236}">
                <a16:creationId xmlns:a16="http://schemas.microsoft.com/office/drawing/2014/main" id="{2DD0900B-C343-43FA-987B-F9EF3BF34222}"/>
              </a:ext>
            </a:extLst>
          </p:cNvPr>
          <p:cNvSpPr/>
          <p:nvPr/>
        </p:nvSpPr>
        <p:spPr>
          <a:xfrm>
            <a:off x="3188138" y="1777973"/>
            <a:ext cx="473700" cy="495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31;p19">
            <a:extLst>
              <a:ext uri="{FF2B5EF4-FFF2-40B4-BE49-F238E27FC236}">
                <a16:creationId xmlns:a16="http://schemas.microsoft.com/office/drawing/2014/main" id="{A2279855-8E35-46D6-B9D1-D9955CA9C31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2703706" y="2025923"/>
            <a:ext cx="48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232;p19">
            <a:extLst>
              <a:ext uri="{FF2B5EF4-FFF2-40B4-BE49-F238E27FC236}">
                <a16:creationId xmlns:a16="http://schemas.microsoft.com/office/drawing/2014/main" id="{F636A115-27A1-4FE2-9387-E1BD76773DC5}"/>
              </a:ext>
            </a:extLst>
          </p:cNvPr>
          <p:cNvSpPr/>
          <p:nvPr/>
        </p:nvSpPr>
        <p:spPr>
          <a:xfrm>
            <a:off x="2312957" y="1159286"/>
            <a:ext cx="307800" cy="2583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9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3;p19">
            <a:extLst>
              <a:ext uri="{FF2B5EF4-FFF2-40B4-BE49-F238E27FC236}">
                <a16:creationId xmlns:a16="http://schemas.microsoft.com/office/drawing/2014/main" id="{EDB85C4A-813D-4EE8-BC19-0BEE87A6630A}"/>
              </a:ext>
            </a:extLst>
          </p:cNvPr>
          <p:cNvCxnSpPr>
            <a:stCxn id="22" idx="2"/>
          </p:cNvCxnSpPr>
          <p:nvPr/>
        </p:nvCxnSpPr>
        <p:spPr>
          <a:xfrm>
            <a:off x="2466857" y="1417586"/>
            <a:ext cx="3900" cy="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234;p19">
            <a:extLst>
              <a:ext uri="{FF2B5EF4-FFF2-40B4-BE49-F238E27FC236}">
                <a16:creationId xmlns:a16="http://schemas.microsoft.com/office/drawing/2014/main" id="{E45B5E00-8FF4-40ED-AC9D-74051EA17D40}"/>
              </a:ext>
            </a:extLst>
          </p:cNvPr>
          <p:cNvSpPr/>
          <p:nvPr/>
        </p:nvSpPr>
        <p:spPr>
          <a:xfrm>
            <a:off x="4405639" y="1844064"/>
            <a:ext cx="351000" cy="374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35;p19">
            <a:extLst>
              <a:ext uri="{FF2B5EF4-FFF2-40B4-BE49-F238E27FC236}">
                <a16:creationId xmlns:a16="http://schemas.microsoft.com/office/drawing/2014/main" id="{D6AF3BB1-46BB-41F2-B360-B9EA6FF26A42}"/>
              </a:ext>
            </a:extLst>
          </p:cNvPr>
          <p:cNvCxnSpPr>
            <a:stCxn id="20" idx="3"/>
            <a:endCxn id="6" idx="6"/>
          </p:cNvCxnSpPr>
          <p:nvPr/>
        </p:nvCxnSpPr>
        <p:spPr>
          <a:xfrm>
            <a:off x="3661838" y="2025923"/>
            <a:ext cx="4065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236;p19">
            <a:extLst>
              <a:ext uri="{FF2B5EF4-FFF2-40B4-BE49-F238E27FC236}">
                <a16:creationId xmlns:a16="http://schemas.microsoft.com/office/drawing/2014/main" id="{81424C68-2E21-456D-A8C0-D81291338DA2}"/>
              </a:ext>
            </a:extLst>
          </p:cNvPr>
          <p:cNvCxnSpPr>
            <a:stCxn id="6" idx="6"/>
            <a:endCxn id="24" idx="1"/>
          </p:cNvCxnSpPr>
          <p:nvPr/>
        </p:nvCxnSpPr>
        <p:spPr>
          <a:xfrm>
            <a:off x="4068221" y="2031093"/>
            <a:ext cx="3375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8D96BA-D9FA-4BF4-A080-02CD4FC6C2C4}"/>
                  </a:ext>
                </a:extLst>
              </p:cNvPr>
              <p:cNvSpPr txBox="1"/>
              <p:nvPr/>
            </p:nvSpPr>
            <p:spPr>
              <a:xfrm>
                <a:off x="3583755" y="3233051"/>
                <a:ext cx="6044712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Weighted 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2. Summation of weighted Input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3. Addition of Bias term to the weighted sum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endParaRPr lang="en-US" dirty="0"/>
              </a:p>
              <a:p>
                <a:r>
                  <a:rPr lang="en-US" dirty="0"/>
                  <a:t>4. Apply Activation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8D96BA-D9FA-4BF4-A080-02CD4FC6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755" y="3233051"/>
                <a:ext cx="6044712" cy="3139321"/>
              </a:xfrm>
              <a:prstGeom prst="rect">
                <a:avLst/>
              </a:prstGeom>
              <a:blipFill>
                <a:blip r:embed="rId2"/>
                <a:stretch>
                  <a:fillRect l="-908" t="-971" b="-7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3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B8ED-F74F-4459-B6A2-688A29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32F70-0A58-4DA2-A09B-14995FA4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8582A-8CAF-43DD-B9A9-21FB6971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BF3A1-67F7-48D6-9E20-A4AE7404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8511-6881-4CC0-A387-FE752BB1D27E}"/>
              </a:ext>
            </a:extLst>
          </p:cNvPr>
          <p:cNvSpPr txBox="1"/>
          <p:nvPr/>
        </p:nvSpPr>
        <p:spPr>
          <a:xfrm>
            <a:off x="197776" y="1396070"/>
            <a:ext cx="4114800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Activation Function is a non-linear mathematical equation</a:t>
            </a:r>
            <a:endParaRPr lang="en-IN" sz="2400" dirty="0"/>
          </a:p>
        </p:txBody>
      </p:sp>
      <p:pic>
        <p:nvPicPr>
          <p:cNvPr id="7" name="Google Shape;473;p27">
            <a:extLst>
              <a:ext uri="{FF2B5EF4-FFF2-40B4-BE49-F238E27FC236}">
                <a16:creationId xmlns:a16="http://schemas.microsoft.com/office/drawing/2014/main" id="{2554737D-CCE8-460D-BBED-8772DF4637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334" t="5146" r="7964" b="5813"/>
          <a:stretch/>
        </p:blipFill>
        <p:spPr>
          <a:xfrm>
            <a:off x="1" y="3804197"/>
            <a:ext cx="4985238" cy="267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74;p27">
            <a:extLst>
              <a:ext uri="{FF2B5EF4-FFF2-40B4-BE49-F238E27FC236}">
                <a16:creationId xmlns:a16="http://schemas.microsoft.com/office/drawing/2014/main" id="{AE27FAC8-AD90-4F43-B285-354A3FE886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25" y="1102616"/>
            <a:ext cx="4000550" cy="180691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A2B3D-BFFE-4B09-A512-506549807A39}"/>
                  </a:ext>
                </a:extLst>
              </p:cNvPr>
              <p:cNvSpPr txBox="1"/>
              <p:nvPr/>
            </p:nvSpPr>
            <p:spPr>
              <a:xfrm>
                <a:off x="197776" y="2520521"/>
                <a:ext cx="4985238" cy="1015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The bias term serves as a threshold value for the activation term: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A2B3D-BFFE-4B09-A512-506549807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6" y="2520521"/>
                <a:ext cx="4985238" cy="1015663"/>
              </a:xfrm>
              <a:prstGeom prst="rect">
                <a:avLst/>
              </a:prstGeom>
              <a:blipFill>
                <a:blip r:embed="rId4"/>
                <a:stretch>
                  <a:fillRect t="-2994" r="-244" b="-53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5E52900-E6D5-4692-982D-87998AD2FB82}"/>
              </a:ext>
            </a:extLst>
          </p:cNvPr>
          <p:cNvSpPr txBox="1"/>
          <p:nvPr/>
        </p:nvSpPr>
        <p:spPr>
          <a:xfrm>
            <a:off x="4972075" y="3779010"/>
            <a:ext cx="4114800" cy="22775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300" b="1" dirty="0"/>
              <a:t>Activation Function is inspired from biological neuron: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Neurons would not fire and pass the input signal to the next neuron until and unless certain threshold is reached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7E1157-0EB5-418D-AC73-9689FDC76261}"/>
              </a:ext>
            </a:extLst>
          </p:cNvPr>
          <p:cNvCxnSpPr/>
          <p:nvPr/>
        </p:nvCxnSpPr>
        <p:spPr>
          <a:xfrm flipH="1">
            <a:off x="2576146" y="5653454"/>
            <a:ext cx="720969" cy="633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F92BF5-5CB9-4AA9-A34A-6050352E8653}"/>
              </a:ext>
            </a:extLst>
          </p:cNvPr>
          <p:cNvSpPr txBox="1"/>
          <p:nvPr/>
        </p:nvSpPr>
        <p:spPr>
          <a:xfrm>
            <a:off x="3028950" y="5284122"/>
            <a:ext cx="5583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816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</TotalTime>
  <Words>2095</Words>
  <Application>Microsoft Office PowerPoint</Application>
  <PresentationFormat>On-screen Show (4:3)</PresentationFormat>
  <Paragraphs>526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Equation</vt:lpstr>
      <vt:lpstr>Energy-Efficient Neuromorphic Computing </vt:lpstr>
      <vt:lpstr>Content</vt:lpstr>
      <vt:lpstr>PowerPoint Presentation</vt:lpstr>
      <vt:lpstr>Artificial Neural Network: Motivation </vt:lpstr>
      <vt:lpstr>Artificial Neural Network: Training &amp; Testing Phase</vt:lpstr>
      <vt:lpstr>Artificial Neural Network: Example</vt:lpstr>
      <vt:lpstr>Artificial Neural Network: Perceptron</vt:lpstr>
      <vt:lpstr>Artificial Neural Network: Perceptron</vt:lpstr>
      <vt:lpstr>Artificial Neural Network: Activation Function</vt:lpstr>
      <vt:lpstr>Artificial Neural Network: Activation Function</vt:lpstr>
      <vt:lpstr>Artificial Neural Network: Activation Function</vt:lpstr>
      <vt:lpstr>Artificial Neural Network: Simple ANN</vt:lpstr>
      <vt:lpstr>Artificial Neural Network: Simple ANN</vt:lpstr>
      <vt:lpstr>Artificial Neural Network: Forward Propagation</vt:lpstr>
      <vt:lpstr>Artificial Neural Network: Gradient Descent</vt:lpstr>
      <vt:lpstr>Artificial Neural Network: Gradient Descent</vt:lpstr>
      <vt:lpstr>Artificial Neural Network: Backpropagation</vt:lpstr>
      <vt:lpstr>Artificial Neural Network: Backpropagation</vt:lpstr>
      <vt:lpstr>Artificial Neural Network: Character Recognition</vt:lpstr>
      <vt:lpstr>Artificial Neural Network: Character Recognition</vt:lpstr>
      <vt:lpstr>Artificial Neural Network: Character Recognition</vt:lpstr>
      <vt:lpstr>Artificial Neural Network: Character Recognition</vt:lpstr>
      <vt:lpstr>Artificial Neural Network: Character Recognition</vt:lpstr>
      <vt:lpstr>Content</vt:lpstr>
      <vt:lpstr>Spintronics: Spin-Electronics</vt:lpstr>
      <vt:lpstr>Magnetic Anisotropy</vt:lpstr>
      <vt:lpstr>Potential Landscape of Magnet</vt:lpstr>
      <vt:lpstr>Magnetic Field applied on hard axis</vt:lpstr>
      <vt:lpstr>Magnetic Field applied on Easy axis</vt:lpstr>
      <vt:lpstr>Multiferroics</vt:lpstr>
      <vt:lpstr>Design of Neural Network </vt:lpstr>
      <vt:lpstr>Content</vt:lpstr>
      <vt:lpstr>Experimental</vt:lpstr>
      <vt:lpstr>Experimental: Electromagnet </vt:lpstr>
      <vt:lpstr>Experimental: Magnetic Thermal Annealing</vt:lpstr>
      <vt:lpstr>Experimental: Gaussmeter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Kuntal Roy</dc:creator>
  <cp:lastModifiedBy>Kuntal Roy</cp:lastModifiedBy>
  <cp:revision>16</cp:revision>
  <dcterms:created xsi:type="dcterms:W3CDTF">2021-09-25T04:40:51Z</dcterms:created>
  <dcterms:modified xsi:type="dcterms:W3CDTF">2021-09-25T19:25:15Z</dcterms:modified>
</cp:coreProperties>
</file>